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49"/>
  </p:notesMasterIdLst>
  <p:handoutMasterIdLst>
    <p:handoutMasterId r:id="rId50"/>
  </p:handoutMasterIdLst>
  <p:sldIdLst>
    <p:sldId id="1368" r:id="rId5"/>
    <p:sldId id="1369" r:id="rId6"/>
    <p:sldId id="1465" r:id="rId7"/>
    <p:sldId id="1318" r:id="rId8"/>
    <p:sldId id="1379" r:id="rId9"/>
    <p:sldId id="1480" r:id="rId10"/>
    <p:sldId id="1487" r:id="rId11"/>
    <p:sldId id="1364" r:id="rId12"/>
    <p:sldId id="1438" r:id="rId13"/>
    <p:sldId id="1484" r:id="rId14"/>
    <p:sldId id="1483" r:id="rId15"/>
    <p:sldId id="1363" r:id="rId16"/>
    <p:sldId id="1485" r:id="rId17"/>
    <p:sldId id="1491" r:id="rId18"/>
    <p:sldId id="1495" r:id="rId19"/>
    <p:sldId id="1493" r:id="rId20"/>
    <p:sldId id="1442" r:id="rId21"/>
    <p:sldId id="1494" r:id="rId22"/>
    <p:sldId id="1470" r:id="rId23"/>
    <p:sldId id="1472" r:id="rId24"/>
    <p:sldId id="1398" r:id="rId25"/>
    <p:sldId id="1444" r:id="rId26"/>
    <p:sldId id="1445" r:id="rId27"/>
    <p:sldId id="1446" r:id="rId28"/>
    <p:sldId id="1447" r:id="rId29"/>
    <p:sldId id="1476" r:id="rId30"/>
    <p:sldId id="1477" r:id="rId31"/>
    <p:sldId id="1478" r:id="rId32"/>
    <p:sldId id="1479" r:id="rId33"/>
    <p:sldId id="1427" r:id="rId34"/>
    <p:sldId id="1430" r:id="rId35"/>
    <p:sldId id="1428" r:id="rId36"/>
    <p:sldId id="1429" r:id="rId37"/>
    <p:sldId id="1431" r:id="rId38"/>
    <p:sldId id="1473" r:id="rId39"/>
    <p:sldId id="1474" r:id="rId40"/>
    <p:sldId id="1475" r:id="rId41"/>
    <p:sldId id="1469" r:id="rId42"/>
    <p:sldId id="1471" r:id="rId43"/>
    <p:sldId id="1481" r:id="rId44"/>
    <p:sldId id="1467" r:id="rId45"/>
    <p:sldId id="1458" r:id="rId46"/>
    <p:sldId id="1459" r:id="rId47"/>
    <p:sldId id="1460" r:id="rId48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D5BB76F4-83CF-43C2-B768-FA13CADF33A0}">
          <p14:sldIdLst>
            <p14:sldId id="1368"/>
          </p14:sldIdLst>
        </p14:section>
        <p14:section name="Presentation Title" id="{07FEE2C2-1E89-47F9-89DA-CD75147F19CF}">
          <p14:sldIdLst>
            <p14:sldId id="1369"/>
          </p14:sldIdLst>
        </p14:section>
        <p14:section name="Speaker Name / Info" id="{EA91D792-3946-4249-9985-F4848EA2CF25}">
          <p14:sldIdLst>
            <p14:sldId id="1465"/>
            <p14:sldId id="1318"/>
          </p14:sldIdLst>
        </p14:section>
        <p14:section name="Agenda" id="{B5DE8C88-99D8-A746-9AE9-411BE619F6E1}">
          <p14:sldIdLst>
            <p14:sldId id="1379"/>
          </p14:sldIdLst>
        </p14:section>
        <p14:section name="Demo Video Section Slides" id="{FC8331AF-31C5-0C47-9B8D-470A5501B2BE}">
          <p14:sldIdLst>
            <p14:sldId id="1480"/>
            <p14:sldId id="1487"/>
            <p14:sldId id="1364"/>
            <p14:sldId id="1438"/>
            <p14:sldId id="1484"/>
            <p14:sldId id="1483"/>
            <p14:sldId id="1363"/>
            <p14:sldId id="1485"/>
            <p14:sldId id="1491"/>
            <p14:sldId id="1495"/>
            <p14:sldId id="1493"/>
            <p14:sldId id="1442"/>
            <p14:sldId id="1494"/>
            <p14:sldId id="1470"/>
            <p14:sldId id="1472"/>
            <p14:sldId id="1398"/>
            <p14:sldId id="1444"/>
            <p14:sldId id="1445"/>
            <p14:sldId id="1446"/>
            <p14:sldId id="1447"/>
            <p14:sldId id="1476"/>
            <p14:sldId id="1477"/>
            <p14:sldId id="1478"/>
            <p14:sldId id="1479"/>
            <p14:sldId id="1427"/>
            <p14:sldId id="1430"/>
            <p14:sldId id="1428"/>
            <p14:sldId id="1429"/>
            <p14:sldId id="1431"/>
            <p14:sldId id="1473"/>
            <p14:sldId id="1474"/>
            <p14:sldId id="1475"/>
            <p14:sldId id="1469"/>
            <p14:sldId id="1471"/>
            <p14:sldId id="1481"/>
            <p14:sldId id="1467"/>
            <p14:sldId id="1458"/>
            <p14:sldId id="1459"/>
            <p14:sldId id="1460"/>
          </p14:sldIdLst>
        </p14:section>
        <p14:section name="Content Slide Layouts" id="{8E7C96CB-1210-4FA7-8132-DD305F1FA030}">
          <p14:sldIdLst/>
        </p14:section>
        <p14:section name="Code Slides" id="{D0ED1CBA-03ED-4F00-B255-6582A6ED3D48}">
          <p14:sldIdLst/>
        </p14:section>
        <p14:section name="Quote Slides" id="{34E28D3E-1A2A-4C25-9DF8-283E6CA447B0}">
          <p14:sldIdLst/>
        </p14:section>
        <p14:section name="CTA: Survey Reminder Slides" id="{39A79ED6-402D-42FA-AB13-10BC121CC61A}">
          <p14:sldIdLst/>
        </p14:section>
        <p14:section name="Sample Viz Style" id="{1D851005-0B5D-43BB-8207-B587C8313BA8}">
          <p14:sldIdLst/>
        </p14:section>
        <p14:section name="Resource / Guidelines" id="{96F46361-015A-405A-8671-167322E4A1CD}">
          <p14:sldIdLst/>
        </p14:section>
        <p14:section name="Tables" id="{049F194F-1908-4096-B63F-B877CDDD35E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354"/>
    <a:srgbClr val="2D93AA"/>
    <a:srgbClr val="525252"/>
    <a:srgbClr val="000000"/>
    <a:srgbClr val="150454"/>
    <a:srgbClr val="FFFFFF"/>
    <a:srgbClr val="00BBC9"/>
    <a:srgbClr val="F3F3F3"/>
    <a:srgbClr val="144D6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96" autoAdjust="0"/>
    <p:restoredTop sz="86420" autoAdjust="0"/>
  </p:normalViewPr>
  <p:slideViewPr>
    <p:cSldViewPr snapToGrid="0">
      <p:cViewPr>
        <p:scale>
          <a:sx n="100" d="100"/>
          <a:sy n="100" d="100"/>
        </p:scale>
        <p:origin x="696" y="-11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-204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50" d="100"/>
          <a:sy n="150" d="100"/>
        </p:scale>
        <p:origin x="-4216" y="-8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handoutMaster" Target="handoutMasters/handoutMaster1.xml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CA8E1BB1-B036-4140-B110-296DC0701D04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task,</a:t>
            </a:r>
            <a:r>
              <a:rPr lang="en-US" baseline="0" dirty="0" smtClean="0"/>
              <a:t> f</a:t>
            </a:r>
            <a:r>
              <a:rPr lang="en-US" dirty="0" smtClean="0"/>
              <a:t>irst pose the challenge to the class</a:t>
            </a:r>
            <a:r>
              <a:rPr lang="en-US" baseline="0" dirty="0" smtClean="0"/>
              <a:t> and give them a few minutes to try it themselves.</a:t>
            </a:r>
            <a:endParaRPr lang="en-US" dirty="0" smtClean="0"/>
          </a:p>
          <a:p>
            <a:r>
              <a:rPr lang="en-US" dirty="0" smtClean="0"/>
              <a:t>Then ask if</a:t>
            </a:r>
            <a:r>
              <a:rPr lang="en-US" baseline="0" dirty="0" smtClean="0"/>
              <a:t> anyone has the answer, and w</a:t>
            </a:r>
            <a:r>
              <a:rPr lang="en-US" dirty="0" smtClean="0"/>
              <a:t>alk</a:t>
            </a:r>
            <a:r>
              <a:rPr lang="en-US" baseline="0" dirty="0" smtClean="0"/>
              <a:t> through the steps on stage.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10/5/17 9:19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93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1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06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50" kern="120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Preventing</a:t>
            </a:r>
            <a:r>
              <a:rPr lang="en-GB" sz="105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alert issues is extremely important. Your business may critically depend on flagging negative sales in a region, saving lives on detecting unusual seismic activity, or winning a NASCAR race by predicting engine component failures… You want to make sure these operation-critical alerts will always work. </a:t>
            </a:r>
          </a:p>
          <a:p>
            <a:endParaRPr lang="en-GB" sz="1050" kern="1200" baseline="0" dirty="0" smtClean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  <a:p>
            <a:r>
              <a:rPr lang="en-GB" sz="105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The second part of this training will focus on understanding how alerts fail, how you can address those failures and finally how you can monitor all your alerts to </a:t>
            </a:r>
            <a:r>
              <a:rPr lang="en-GB" sz="1050" kern="1200" baseline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optimise how </a:t>
            </a:r>
            <a:r>
              <a:rPr lang="en-GB" sz="105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they are configured and used.  </a:t>
            </a:r>
            <a:endParaRPr lang="en-US" sz="105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727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A1D5201-FECF-8A46-B141-FA5BE64E25B7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251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2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8574F13-479D-2D4F-B355-E6C6BC8064F1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97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 be CPU</a:t>
            </a:r>
            <a:r>
              <a:rPr lang="en-GB" baseline="0" dirty="0" smtClean="0"/>
              <a:t> usage, by process, Disk usage, or memory </a:t>
            </a:r>
            <a:r>
              <a:rPr lang="en-GB" baseline="0" dirty="0" err="1" smtClean="0"/>
              <a:t>ustilization</a:t>
            </a:r>
            <a:endParaRPr lang="en-GB" baseline="0" dirty="0" smtClean="0"/>
          </a:p>
          <a:p>
            <a:r>
              <a:rPr lang="en-GB" baseline="0" dirty="0" smtClean="0"/>
              <a:t>In this example:</a:t>
            </a:r>
          </a:p>
          <a:p>
            <a:r>
              <a:rPr lang="en-GB" baseline="0" dirty="0" smtClean="0"/>
              <a:t>Red = CPU usage</a:t>
            </a:r>
          </a:p>
          <a:p>
            <a:r>
              <a:rPr lang="en-GB" baseline="0" dirty="0" smtClean="0"/>
              <a:t>Blue = Free memory</a:t>
            </a:r>
          </a:p>
          <a:p>
            <a:r>
              <a:rPr lang="en-GB" baseline="0" dirty="0" smtClean="0"/>
              <a:t>Magenta = Disk queue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A1D5201-FECF-8A46-B141-FA5BE64E25B7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6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Will sample system data from </a:t>
            </a:r>
            <a:r>
              <a:rPr lang="en-GB" dirty="0" err="1" smtClean="0"/>
              <a:t>Perfmon</a:t>
            </a:r>
            <a:r>
              <a:rPr lang="en-GB" baseline="0" dirty="0" smtClean="0"/>
              <a:t> and combine it with JMX counters generated by Tableau.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A1D5201-FECF-8A46-B141-FA5BE64E25B7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30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On top of </a:t>
            </a:r>
            <a:r>
              <a:rPr lang="en-GB" dirty="0" err="1" smtClean="0"/>
              <a:t>Tabmon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Parses your logs</a:t>
            </a:r>
            <a:r>
              <a:rPr lang="en-GB" baseline="0" dirty="0" smtClean="0"/>
              <a:t> and stores them in a </a:t>
            </a:r>
            <a:r>
              <a:rPr lang="en-GB" baseline="0" dirty="0" err="1" smtClean="0"/>
              <a:t>Postgres</a:t>
            </a:r>
            <a:r>
              <a:rPr lang="en-GB" baseline="0" dirty="0" smtClean="0"/>
              <a:t> table.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A1D5201-FECF-8A46-B141-FA5BE64E25B7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9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 a point we identified there were</a:t>
            </a:r>
            <a:r>
              <a:rPr lang="en-GB" baseline="0" dirty="0" smtClean="0"/>
              <a:t> several failing alerts….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8574F13-479D-2D4F-B355-E6C6BC8064F1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09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576509-A716-D148-9231-A6AE3B93417D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45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77E7D8-EC05-C049-AD69-D5EDEF12D8E3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9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714061-1F30-6B4A-8EBD-DE86902440F9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03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A1D5201-FECF-8A46-B141-FA5BE64E25B7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short, people told us… they were drowning in data.  </a:t>
            </a:r>
          </a:p>
          <a:p>
            <a:r>
              <a:rPr lang="en-US" dirty="0" smtClean="0"/>
              <a:t>How</a:t>
            </a:r>
            <a:r>
              <a:rPr lang="en-US" baseline="0" dirty="0" smtClean="0"/>
              <a:t> many of you have felt like this poor guy?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7277C-2C35-354C-8AC2-EE49D467D8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1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Across</a:t>
            </a:r>
            <a:r>
              <a:rPr lang="en-US" baseline="0" dirty="0" smtClean="0"/>
              <a:t> all the customers we talked to, two themes kept recurring.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76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E98A58-5894-EF42-B8F5-28708FCE112E}" type="datetime8">
              <a:rPr lang="en-US" smtClean="0"/>
              <a:t>10/5/17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3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7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9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7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5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7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9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27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3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3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39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Purple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dientGandt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62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dientGandtRe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570391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03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00BBC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8526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lated Sessions-Purp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60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Blue"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662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Purple"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dientStackedBar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71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Blu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Blu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Purpl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6887424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3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Green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Red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Red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_Blu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Purpl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4908" y="385384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3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Green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532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7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Blue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4468227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Red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3095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HeaderGreen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901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31060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n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4630401" cy="8229600"/>
          </a:xfrm>
        </p:spPr>
        <p:txBody>
          <a:bodyPr/>
          <a:lstStyle/>
          <a:p>
            <a:r>
              <a:rPr lang="en-US" dirty="0"/>
              <a:t>Tap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sz="2400"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Revers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>
            <a:lvl1pPr>
              <a:defRPr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Sample Code Slide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82930" y="345662"/>
            <a:ext cx="1472148" cy="5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20770003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150454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904" y="458319"/>
            <a:ext cx="1755469" cy="603106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9"/>
            <a:ext cx="651881" cy="4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an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699" y="461201"/>
            <a:ext cx="1747081" cy="600224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6" y="1830573"/>
            <a:ext cx="648383" cy="4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29848" y="459182"/>
            <a:ext cx="1752957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0073"/>
            <a:ext cx="658675" cy="4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ircleLines_Transparent.png"/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Heatmap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StackedBar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andt_Transparent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ines_Transparent.png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dientGandt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2" name="Rectangle 1"/>
          <p:cNvSpPr/>
          <p:nvPr userDrawn="1"/>
        </p:nvSpPr>
        <p:spPr>
          <a:xfrm>
            <a:off x="5407146" y="7544047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© 2017 Tableau Software.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568C4C70-0E6A-6240-BE0E-95C424CE539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B678F445-9A99-124D-8C95-0787731AD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StackedBar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70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043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8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Blu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Gandt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theme" Target="../theme/theme1.xml"/><Relationship Id="rId54" Type="http://schemas.openxmlformats.org/officeDocument/2006/relationships/image" Target="../media/image1.emf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713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885510" y="347476"/>
            <a:ext cx="1471238" cy="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42" r:id="rId2"/>
    <p:sldLayoutId id="2147484355" r:id="rId3"/>
    <p:sldLayoutId id="2147484356" r:id="rId4"/>
    <p:sldLayoutId id="2147484300" r:id="rId5"/>
    <p:sldLayoutId id="2147484343" r:id="rId6"/>
    <p:sldLayoutId id="2147484358" r:id="rId7"/>
    <p:sldLayoutId id="2147484357" r:id="rId8"/>
    <p:sldLayoutId id="2147484266" r:id="rId9"/>
    <p:sldLayoutId id="2147484340" r:id="rId10"/>
    <p:sldLayoutId id="2147484341" r:id="rId11"/>
    <p:sldLayoutId id="2147484331" r:id="rId12"/>
    <p:sldLayoutId id="2147484332" r:id="rId13"/>
    <p:sldLayoutId id="2147484344" r:id="rId14"/>
    <p:sldLayoutId id="2147484345" r:id="rId15"/>
    <p:sldLayoutId id="2147484333" r:id="rId16"/>
    <p:sldLayoutId id="2147484249" r:id="rId17"/>
    <p:sldLayoutId id="2147484334" r:id="rId18"/>
    <p:sldLayoutId id="2147484346" r:id="rId19"/>
    <p:sldLayoutId id="2147484347" r:id="rId20"/>
    <p:sldLayoutId id="2147484348" r:id="rId21"/>
    <p:sldLayoutId id="2147484349" r:id="rId22"/>
    <p:sldLayoutId id="2147484351" r:id="rId23"/>
    <p:sldLayoutId id="2147484352" r:id="rId24"/>
    <p:sldLayoutId id="2147484354" r:id="rId25"/>
    <p:sldLayoutId id="2147484360" r:id="rId26"/>
    <p:sldLayoutId id="2147484361" r:id="rId27"/>
    <p:sldLayoutId id="2147484363" r:id="rId28"/>
    <p:sldLayoutId id="2147484362" r:id="rId29"/>
    <p:sldLayoutId id="2147484364" r:id="rId30"/>
    <p:sldLayoutId id="2147484365" r:id="rId31"/>
    <p:sldLayoutId id="2147484295" r:id="rId32"/>
    <p:sldLayoutId id="2147484359" r:id="rId33"/>
    <p:sldLayoutId id="2147484337" r:id="rId34"/>
    <p:sldLayoutId id="2147484315" r:id="rId35"/>
    <p:sldLayoutId id="2147484336" r:id="rId36"/>
    <p:sldLayoutId id="2147484335" r:id="rId37"/>
    <p:sldLayoutId id="2147484338" r:id="rId38"/>
    <p:sldLayoutId id="2147484339" r:id="rId39"/>
    <p:sldLayoutId id="2147484309" r:id="rId40"/>
    <p:sldLayoutId id="2147484324" r:id="rId41"/>
    <p:sldLayoutId id="2147484323" r:id="rId42"/>
    <p:sldLayoutId id="2147484326" r:id="rId43"/>
    <p:sldLayoutId id="2147484327" r:id="rId44"/>
    <p:sldLayoutId id="2147484256" r:id="rId45"/>
    <p:sldLayoutId id="2147484316" r:id="rId46"/>
    <p:sldLayoutId id="2147484317" r:id="rId47"/>
    <p:sldLayoutId id="2147484319" r:id="rId48"/>
    <p:sldLayoutId id="2147484320" r:id="rId49"/>
    <p:sldLayoutId id="2147484321" r:id="rId50"/>
    <p:sldLayoutId id="2147484313" r:id="rId51"/>
    <p:sldLayoutId id="2147484367" r:id="rId5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1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50.tiff"/><Relationship Id="rId3" Type="http://schemas.openxmlformats.org/officeDocument/2006/relationships/image" Target="../media/image5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bleau/TabMon" TargetMode="External"/><Relationship Id="rId4" Type="http://schemas.openxmlformats.org/officeDocument/2006/relationships/image" Target="../media/image63.tiff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bleau/Logshark" TargetMode="External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https://www.tableau.com/lear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631" y="2543021"/>
            <a:ext cx="11836008" cy="1079598"/>
          </a:xfrm>
        </p:spPr>
        <p:txBody>
          <a:bodyPr/>
          <a:lstStyle/>
          <a:p>
            <a:r>
              <a:rPr lang="en-US" sz="3600" dirty="0" smtClean="0"/>
              <a:t>Busy </a:t>
            </a:r>
            <a:r>
              <a:rPr lang="en-US" sz="3600" dirty="0"/>
              <a:t>people need to make time to see their dashboard to know if their data is on track.</a:t>
            </a:r>
            <a:br>
              <a:rPr lang="en-US" sz="3600" dirty="0"/>
            </a:b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35365" y="4391700"/>
            <a:ext cx="11836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none" spc="-120" baseline="0">
                <a:ln w="3175">
                  <a:noFill/>
                </a:ln>
                <a:solidFill>
                  <a:srgbClr val="00BBC9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sz="3600" dirty="0" smtClean="0">
                <a:solidFill>
                  <a:schemeClr val="accent1"/>
                </a:solidFill>
              </a:rPr>
              <a:t>Dashboards often contain a mix data not all of which is personally relevant to every reader.</a:t>
            </a:r>
            <a:br>
              <a:rPr lang="en-US" sz="3600" dirty="0" smtClean="0">
                <a:solidFill>
                  <a:schemeClr val="accent1"/>
                </a:solidFill>
              </a:rPr>
            </a:b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4444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Along </a:t>
            </a:r>
            <a:r>
              <a:rPr lang="en-US" sz="4400" dirty="0" smtClean="0"/>
              <a:t>(or don’t) </a:t>
            </a:r>
            <a:br>
              <a:rPr lang="en-US" sz="4400" dirty="0" smtClean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0588" y="4824453"/>
            <a:ext cx="12908725" cy="6278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470" b="1" kern="1200" cap="none" spc="-118" baseline="0">
                <a:ln w="3175">
                  <a:noFill/>
                </a:ln>
                <a:solidFill>
                  <a:srgbClr val="150454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dirty="0" smtClean="0"/>
              <a:t>A demo of Data-Driven Alerts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5389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1357744"/>
          </a:xfrm>
        </p:spPr>
        <p:txBody>
          <a:bodyPr/>
          <a:lstStyle/>
          <a:p>
            <a:r>
              <a:rPr lang="en-US" dirty="0" smtClean="0"/>
              <a:t>The Zen of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395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0" y="3921550"/>
            <a:ext cx="14630399" cy="1102937"/>
          </a:xfrm>
          <a:prstGeom prst="rect">
            <a:avLst/>
          </a:prstGeom>
          <a:solidFill>
            <a:srgbClr val="14035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000" b="0" dirty="0" smtClean="0">
                <a:solidFill>
                  <a:schemeClr val="bg1"/>
                </a:solidFill>
              </a:rPr>
              <a:t>If you can viz it, you can alert it!</a:t>
            </a:r>
          </a:p>
          <a:p>
            <a:pPr marL="457200" indent="-457200" algn="ctr">
              <a:buFont typeface="Arial" pitchFamily="34" charset="0"/>
              <a:buChar char="•"/>
            </a:pPr>
            <a:endParaRPr lang="en-GB" sz="2800" dirty="0" smtClean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</a:t>
            </a:r>
            <a:r>
              <a:rPr lang="en-US" dirty="0" smtClean="0"/>
              <a:t>ower of </a:t>
            </a:r>
            <a:r>
              <a:rPr lang="en-US" dirty="0"/>
              <a:t>K</a:t>
            </a:r>
            <a:r>
              <a:rPr lang="en-US" dirty="0" smtClean="0"/>
              <a:t>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129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738278" y="2459620"/>
            <a:ext cx="11301322" cy="5033380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0" dirty="0" smtClean="0">
                <a:solidFill>
                  <a:srgbClr val="505050"/>
                </a:solidFill>
              </a:rPr>
              <a:t>If you can viz it, you can alert it!</a:t>
            </a:r>
          </a:p>
          <a:p>
            <a:pPr marL="457200" indent="-457200">
              <a:buFont typeface="Arial" pitchFamily="34" charset="0"/>
              <a:buChar char="•"/>
            </a:pPr>
            <a:endParaRPr lang="en-GB" sz="2800" dirty="0" smtClean="0">
              <a:solidFill>
                <a:srgbClr val="505050"/>
              </a:solidFill>
            </a:endParaRPr>
          </a:p>
          <a:p>
            <a:r>
              <a:rPr lang="en-GB" sz="2800" dirty="0" smtClean="0">
                <a:solidFill>
                  <a:srgbClr val="505050"/>
                </a:solidFill>
              </a:rPr>
              <a:t>You will learn how to: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505050"/>
                </a:solidFill>
              </a:rPr>
              <a:t>Make tables alert-able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505050"/>
                </a:solidFill>
              </a:rPr>
              <a:t>Alert on a customized view</a:t>
            </a:r>
            <a:endParaRPr lang="en-GB" sz="2800" dirty="0" smtClean="0">
              <a:solidFill>
                <a:srgbClr val="50505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505050"/>
                </a:solidFill>
              </a:rPr>
              <a:t>Create alerts that only send during business hours</a:t>
            </a:r>
            <a:endParaRPr lang="en-GB" sz="2800" dirty="0" smtClean="0">
              <a:solidFill>
                <a:srgbClr val="50505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2800" dirty="0" smtClean="0">
                <a:solidFill>
                  <a:srgbClr val="505050"/>
                </a:solidFill>
              </a:rPr>
              <a:t>Create personalized alerts for others</a:t>
            </a:r>
            <a:endParaRPr lang="en-US" sz="2800" dirty="0">
              <a:solidFill>
                <a:srgbClr val="50505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</a:t>
            </a:r>
            <a:r>
              <a:rPr lang="en-US" dirty="0" smtClean="0"/>
              <a:t>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577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</a:t>
            </a:r>
            <a:r>
              <a:rPr lang="en-US" dirty="0" smtClean="0"/>
              <a:t>Alert?! </a:t>
            </a:r>
            <a:r>
              <a:rPr lang="mr-IN" dirty="0" smtClean="0"/>
              <a:t>–</a:t>
            </a:r>
            <a:r>
              <a:rPr lang="en-US" dirty="0" smtClean="0"/>
              <a:t> Part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288" y="6592272"/>
            <a:ext cx="14250608" cy="15142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Challenge:</a:t>
            </a:r>
            <a:r>
              <a:rPr lang="en-US" sz="2400" dirty="0"/>
              <a:t> </a:t>
            </a:r>
            <a:r>
              <a:rPr lang="en-US" sz="2400" b="0" dirty="0" smtClean="0"/>
              <a:t>Alert when the Profit by Day exceeds 2 standard deviation below the average of that month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>
              <a:spcBef>
                <a:spcPts val="0"/>
              </a:spcBef>
            </a:pPr>
            <a:r>
              <a:rPr lang="en-US" sz="2400" dirty="0" smtClean="0"/>
              <a:t>Problem: </a:t>
            </a:r>
            <a:r>
              <a:rPr lang="en-US" sz="2400" b="0" dirty="0" smtClean="0"/>
              <a:t>No consistent </a:t>
            </a:r>
            <a:r>
              <a:rPr lang="en-US" sz="2400" b="0" dirty="0" smtClean="0"/>
              <a:t>axis for SD </a:t>
            </a:r>
            <a:r>
              <a:rPr lang="en-US" sz="2400" b="0" dirty="0" smtClean="0"/>
              <a:t>to alert </a:t>
            </a:r>
            <a:r>
              <a:rPr lang="en-US" sz="2400" b="0" dirty="0" smtClean="0"/>
              <a:t>on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" r="2867" b="51038"/>
          <a:stretch/>
        </p:blipFill>
        <p:spPr>
          <a:xfrm>
            <a:off x="106331" y="1723331"/>
            <a:ext cx="7761766" cy="3633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3" name="Right Arrow 12"/>
          <p:cNvSpPr/>
          <p:nvPr/>
        </p:nvSpPr>
        <p:spPr bwMode="auto">
          <a:xfrm rot="16200000">
            <a:off x="4292867" y="4567622"/>
            <a:ext cx="422915" cy="138611"/>
          </a:xfrm>
          <a:prstGeom prst="rightArrow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6200000">
            <a:off x="3189240" y="4865903"/>
            <a:ext cx="422915" cy="138611"/>
          </a:xfrm>
          <a:prstGeom prst="rightArrow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 rot="16200000">
            <a:off x="5455799" y="4379414"/>
            <a:ext cx="422915" cy="138611"/>
          </a:xfrm>
          <a:prstGeom prst="rightArrow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6200000">
            <a:off x="5815849" y="4623338"/>
            <a:ext cx="422915" cy="138611"/>
          </a:xfrm>
          <a:prstGeom prst="rightArrow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16200000">
            <a:off x="1817965" y="4329331"/>
            <a:ext cx="422915" cy="138611"/>
          </a:xfrm>
          <a:prstGeom prst="rightArrow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16200000">
            <a:off x="606993" y="4348609"/>
            <a:ext cx="422915" cy="138611"/>
          </a:xfrm>
          <a:prstGeom prst="rightArrow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5339"/>
          <a:stretch/>
        </p:blipFill>
        <p:spPr>
          <a:xfrm>
            <a:off x="8205028" y="1723331"/>
            <a:ext cx="6323271" cy="3082522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 bwMode="auto">
          <a:xfrm>
            <a:off x="7373296" y="3970561"/>
            <a:ext cx="920362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41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Alert ?! </a:t>
            </a:r>
            <a:r>
              <a:rPr lang="mr-IN" dirty="0" smtClean="0"/>
              <a:t>–</a:t>
            </a:r>
            <a:r>
              <a:rPr lang="en-US" dirty="0" smtClean="0"/>
              <a:t> Part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6591" y="6921783"/>
            <a:ext cx="13987008" cy="177894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Challenge:</a:t>
            </a:r>
            <a:r>
              <a:rPr lang="en-US" sz="2400" dirty="0"/>
              <a:t> </a:t>
            </a:r>
            <a:r>
              <a:rPr lang="en-US" sz="2400" b="0" dirty="0" smtClean="0"/>
              <a:t>Alert when the Profit drops below $1000 for any Segment or Regions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Problem: </a:t>
            </a:r>
            <a:r>
              <a:rPr lang="en-US" sz="2400" b="0" dirty="0" smtClean="0"/>
              <a:t>No numerical, continuous axis to alert on</a:t>
            </a:r>
          </a:p>
          <a:p>
            <a:endParaRPr lang="en-US" sz="24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47562" r="19304"/>
          <a:stretch/>
        </p:blipFill>
        <p:spPr>
          <a:xfrm>
            <a:off x="446591" y="1546805"/>
            <a:ext cx="6611101" cy="4019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37" y="1389607"/>
            <a:ext cx="7115934" cy="525000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6578600" y="3485342"/>
            <a:ext cx="920362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Down Arrow Callout 16"/>
          <p:cNvSpPr/>
          <p:nvPr/>
        </p:nvSpPr>
        <p:spPr bwMode="auto">
          <a:xfrm>
            <a:off x="8875103" y="2307049"/>
            <a:ext cx="2146300" cy="727457"/>
          </a:xfrm>
          <a:prstGeom prst="downArrowCallou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Table Formatting</a:t>
            </a:r>
          </a:p>
        </p:txBody>
      </p:sp>
      <p:sp>
        <p:nvSpPr>
          <p:cNvPr id="20" name="Right Arrow Callout 19"/>
          <p:cNvSpPr/>
          <p:nvPr/>
        </p:nvSpPr>
        <p:spPr bwMode="auto">
          <a:xfrm>
            <a:off x="6731203" y="6120971"/>
            <a:ext cx="2726267" cy="44872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920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 continuous axis</a:t>
            </a:r>
          </a:p>
        </p:txBody>
      </p:sp>
      <p:sp>
        <p:nvSpPr>
          <p:cNvPr id="21" name="Down Arrow Callout 20"/>
          <p:cNvSpPr/>
          <p:nvPr/>
        </p:nvSpPr>
        <p:spPr bwMode="auto">
          <a:xfrm>
            <a:off x="10346476" y="1237690"/>
            <a:ext cx="3896096" cy="658166"/>
          </a:xfrm>
          <a:prstGeom prst="downArrowCallou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View to “Keep Only” for Profits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358677" y="6095573"/>
            <a:ext cx="516467" cy="5164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522009" y="2300089"/>
            <a:ext cx="516467" cy="5164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990877" y="1210175"/>
            <a:ext cx="516467" cy="5164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58675" y="6052034"/>
            <a:ext cx="330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41923" y="2252854"/>
            <a:ext cx="330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99344" y="1141674"/>
            <a:ext cx="3302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2866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288344"/>
          </a:xfrm>
        </p:spPr>
        <p:txBody>
          <a:bodyPr/>
          <a:lstStyle/>
          <a:p>
            <a:r>
              <a:rPr lang="en-US" dirty="0" smtClean="0"/>
              <a:t>Working this weekend?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708" y="5275654"/>
            <a:ext cx="2080593" cy="11437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04610" y="1635757"/>
            <a:ext cx="4567313" cy="4783615"/>
            <a:chOff x="9780104" y="1814944"/>
            <a:chExt cx="4850296" cy="508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24826" r="27435"/>
            <a:stretch/>
          </p:blipFill>
          <p:spPr>
            <a:xfrm>
              <a:off x="9780104" y="1814944"/>
              <a:ext cx="4850296" cy="5080000"/>
            </a:xfrm>
            <a:prstGeom prst="rect">
              <a:avLst/>
            </a:prstGeom>
          </p:spPr>
        </p:pic>
        <p:sp>
          <p:nvSpPr>
            <p:cNvPr id="7" name="&quot;No&quot; Symbol 6"/>
            <p:cNvSpPr/>
            <p:nvPr/>
          </p:nvSpPr>
          <p:spPr bwMode="auto">
            <a:xfrm>
              <a:off x="9831034" y="1914878"/>
              <a:ext cx="4748436" cy="4980066"/>
            </a:xfrm>
            <a:prstGeom prst="noSmoking">
              <a:avLst/>
            </a:prstGeom>
            <a:solidFill>
              <a:srgbClr val="2D93AA">
                <a:alpha val="34902"/>
              </a:srgbClr>
            </a:solidFill>
            <a:ln>
              <a:solidFill>
                <a:srgbClr val="2D93A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ext Placeholder 2"/>
          <p:cNvSpPr txBox="1">
            <a:spLocks/>
          </p:cNvSpPr>
          <p:nvPr/>
        </p:nvSpPr>
        <p:spPr>
          <a:xfrm>
            <a:off x="139700" y="6990596"/>
            <a:ext cx="13987008" cy="143423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42900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11825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80750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9675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Challenge: </a:t>
            </a:r>
            <a:r>
              <a:rPr lang="en-US" sz="2000" b="0" dirty="0" smtClean="0"/>
              <a:t>Alert for </a:t>
            </a:r>
            <a:r>
              <a:rPr lang="en-US" sz="2000" b="0" dirty="0" smtClean="0"/>
              <a:t>3+ unprofitable </a:t>
            </a:r>
            <a:r>
              <a:rPr lang="en-US" sz="2000" b="0" dirty="0" smtClean="0"/>
              <a:t>orders in a given day and withhold all  weekend</a:t>
            </a:r>
            <a:r>
              <a:rPr lang="en-US" sz="2000" b="0" dirty="0"/>
              <a:t> </a:t>
            </a:r>
            <a:r>
              <a:rPr lang="en-US" sz="2000" b="0" dirty="0" smtClean="0"/>
              <a:t>alerts to be sent on the Monday </a:t>
            </a:r>
            <a:r>
              <a:rPr lang="en-US" sz="2000" b="0" dirty="0" smtClean="0"/>
              <a:t>after</a:t>
            </a:r>
            <a:endParaRPr lang="en-US" sz="2000" b="0" dirty="0" smtClean="0"/>
          </a:p>
          <a:p>
            <a:r>
              <a:rPr lang="en-US" sz="2000" dirty="0" smtClean="0"/>
              <a:t>Problem: </a:t>
            </a:r>
            <a:r>
              <a:rPr lang="en-US" sz="2000" b="0" dirty="0" smtClean="0"/>
              <a:t>No direct way to select sending on specific days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4311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</a:t>
            </a:r>
            <a:r>
              <a:rPr lang="en-US" dirty="0"/>
              <a:t>P</a:t>
            </a:r>
            <a:r>
              <a:rPr lang="en-US" dirty="0" smtClean="0"/>
              <a:t>ersonal </a:t>
            </a:r>
            <a:r>
              <a:rPr lang="en-US" dirty="0"/>
              <a:t>T</a:t>
            </a:r>
            <a:r>
              <a:rPr lang="en-US" dirty="0" smtClean="0"/>
              <a:t>ouch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67" y="3526047"/>
            <a:ext cx="4220091" cy="409024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23088" y="1427011"/>
            <a:ext cx="13987008" cy="264072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42900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11825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80750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9675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Challenge</a:t>
            </a:r>
            <a:r>
              <a:rPr lang="en-US" dirty="0" smtClean="0"/>
              <a:t>: </a:t>
            </a:r>
            <a:r>
              <a:rPr lang="en-US" sz="2800" b="0" dirty="0"/>
              <a:t>Personalize the </a:t>
            </a:r>
            <a:r>
              <a:rPr lang="en-US" sz="2800" b="0" dirty="0" smtClean="0"/>
              <a:t>My Music </a:t>
            </a:r>
            <a:r>
              <a:rPr lang="en-US" sz="2800" b="0" dirty="0"/>
              <a:t>dashboard so John, Paul, George, and Ringo get an alert if they’ve written more than 50% of any album.  </a:t>
            </a:r>
            <a:endParaRPr lang="en-US" sz="2800" b="0" dirty="0" smtClean="0"/>
          </a:p>
          <a:p>
            <a:r>
              <a:rPr lang="en-US" sz="2800" dirty="0" smtClean="0"/>
              <a:t>Key Takeaway: </a:t>
            </a:r>
            <a:r>
              <a:rPr lang="en-US" sz="2800" b="0" dirty="0" smtClean="0"/>
              <a:t>Alerts respects user filters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106" y="3424868"/>
            <a:ext cx="25654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53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895" y="1794510"/>
            <a:ext cx="11667297" cy="441967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If you can viz it, you can alert it</a:t>
            </a:r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Helvetica" panose="020B0604020202020204" pitchFamily="34" charset="0"/>
              </a:rPr>
              <a:t>Alerts work the extra hours, so you don’t have to</a:t>
            </a:r>
            <a:endParaRPr lang="en-US" sz="3600" b="1" dirty="0">
              <a:latin typeface="Helvetica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latin typeface="Helvetica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Setting </a:t>
            </a:r>
            <a:r>
              <a:rPr lang="en-US" sz="4000" dirty="0"/>
              <a:t>up Alerts on different types of vizzes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Using calculations to fine tune your </a:t>
            </a:r>
            <a:r>
              <a:rPr lang="en-US" sz="4000" dirty="0" smtClean="0"/>
              <a:t>alerts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User </a:t>
            </a:r>
            <a:r>
              <a:rPr lang="en-US" sz="4000" dirty="0"/>
              <a:t>Filters are your friends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80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3737" y="2500313"/>
            <a:ext cx="12464557" cy="2877229"/>
          </a:xfrm>
        </p:spPr>
        <p:txBody>
          <a:bodyPr/>
          <a:lstStyle/>
          <a:p>
            <a:r>
              <a:rPr lang="en-US" dirty="0" smtClean="0"/>
              <a:t>DATA ALERT! </a:t>
            </a:r>
            <a:br>
              <a:rPr lang="en-US" dirty="0" smtClean="0"/>
            </a:br>
            <a:r>
              <a:rPr lang="en-US" sz="6000" dirty="0" smtClean="0"/>
              <a:t>(It caught your attention, didn’t it?)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07113" y="5255985"/>
            <a:ext cx="4634561" cy="1665514"/>
          </a:xfrm>
        </p:spPr>
        <p:txBody>
          <a:bodyPr/>
          <a:lstStyle/>
          <a:p>
            <a:r>
              <a:rPr lang="en-US" dirty="0" smtClean="0"/>
              <a:t>Gaetan Bailby</a:t>
            </a:r>
            <a:endParaRPr lang="en-US" dirty="0"/>
          </a:p>
          <a:p>
            <a:r>
              <a:rPr lang="en-GB" dirty="0" smtClean="0"/>
              <a:t>Systems Consultant</a:t>
            </a:r>
            <a:endParaRPr lang="en-US" dirty="0"/>
          </a:p>
          <a:p>
            <a:r>
              <a:rPr lang="en-US" dirty="0" smtClean="0"/>
              <a:t>Tableau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1413" y="1395249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auto">
          <a:xfrm>
            <a:off x="6235700" y="5255985"/>
            <a:ext cx="8496300" cy="1665514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500" b="1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Candy Wong</a:t>
            </a:r>
          </a:p>
          <a:p>
            <a:r>
              <a:rPr lang="en-US" dirty="0" smtClean="0"/>
              <a:t>Product Manager </a:t>
            </a:r>
            <a:r>
              <a:rPr lang="mr-IN" dirty="0" smtClean="0"/>
              <a:t>–</a:t>
            </a:r>
            <a:r>
              <a:rPr lang="en-US" dirty="0" smtClean="0"/>
              <a:t> Data Driven Alerts</a:t>
            </a:r>
          </a:p>
          <a:p>
            <a:r>
              <a:rPr lang="en-US" dirty="0" smtClean="0"/>
              <a:t>Tableau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1940" y="3257550"/>
            <a:ext cx="6244786" cy="15142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GB" sz="8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HALF TIME</a:t>
            </a:r>
            <a:endParaRPr lang="en-US" sz="8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060190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2530821"/>
          </a:xfrm>
        </p:spPr>
        <p:txBody>
          <a:bodyPr/>
          <a:lstStyle/>
          <a:p>
            <a:r>
              <a:rPr lang="en-US" dirty="0" smtClean="0"/>
              <a:t>Detecting &amp; Addressing Alert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8" y="1648420"/>
            <a:ext cx="8242842" cy="6192985"/>
          </a:xfrm>
        </p:spPr>
        <p:txBody>
          <a:bodyPr>
            <a:noAutofit/>
          </a:bodyPr>
          <a:lstStyle/>
          <a:p>
            <a:pPr marL="617220" indent="-617220">
              <a:buFont typeface="+mj-lt"/>
              <a:buAutoNum type="arabicPeriod"/>
            </a:pPr>
            <a:r>
              <a:rPr lang="en-US" sz="2800" dirty="0" smtClean="0"/>
              <a:t>Viz problems</a:t>
            </a:r>
          </a:p>
          <a:p>
            <a:pPr marL="617220" indent="-617220">
              <a:buFont typeface="+mj-lt"/>
              <a:buAutoNum type="arabicPeriod"/>
            </a:pPr>
            <a:r>
              <a:rPr lang="en-US" sz="2800" dirty="0" smtClean="0"/>
              <a:t>Data Source problems</a:t>
            </a:r>
          </a:p>
          <a:p>
            <a:pPr marL="617220" indent="-617220">
              <a:buFont typeface="+mj-lt"/>
              <a:buAutoNum type="arabicPeriod"/>
            </a:pPr>
            <a:r>
              <a:rPr lang="en-US" sz="2800" dirty="0" smtClean="0"/>
              <a:t>Long evaluation times</a:t>
            </a:r>
            <a:endParaRPr lang="en-GB" sz="2800" dirty="0"/>
          </a:p>
          <a:p>
            <a:endParaRPr lang="en-US" dirty="0" smtClean="0"/>
          </a:p>
        </p:txBody>
      </p:sp>
      <p:pic>
        <p:nvPicPr>
          <p:cNvPr id="2050" name="Picture 2" descr="https://everydayinterviewtips.com/wp-content/uploads/2015/07/85373833-dizain-problem-solving-strateg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627" y="1640306"/>
            <a:ext cx="7388773" cy="49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525252"/>
                </a:solidFill>
              </a:rPr>
              <a:t>Viz Changed</a:t>
            </a:r>
            <a:endParaRPr lang="en-US" sz="3600" dirty="0">
              <a:solidFill>
                <a:srgbClr val="52525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550" y="1999991"/>
            <a:ext cx="9511861" cy="4050805"/>
          </a:xfrm>
        </p:spPr>
        <p:txBody>
          <a:bodyPr>
            <a:normAutofit/>
          </a:bodyPr>
          <a:lstStyle/>
          <a:p>
            <a:pPr marL="617220" indent="-617220">
              <a:buFont typeface="+mj-lt"/>
              <a:buAutoNum type="arabicPeriod"/>
            </a:pPr>
            <a:r>
              <a:rPr lang="en-US" sz="2400" dirty="0" smtClean="0"/>
              <a:t>Viz is updated after the alert is created, so the alert definition is no longer valid.</a:t>
            </a:r>
          </a:p>
          <a:p>
            <a:pPr marL="617220" indent="-617220">
              <a:buFont typeface="+mj-lt"/>
              <a:buAutoNum type="arabicPeriod"/>
            </a:pPr>
            <a:r>
              <a:rPr lang="en-US" sz="2400" dirty="0" smtClean="0"/>
              <a:t>Workbook is recreated and re-published from scratch</a:t>
            </a:r>
          </a:p>
          <a:p>
            <a:endParaRPr lang="en-US" sz="2400" dirty="0" smtClean="0"/>
          </a:p>
          <a:p>
            <a:r>
              <a:rPr lang="en-US" sz="2400" dirty="0" smtClean="0"/>
              <a:t>Remedy</a:t>
            </a:r>
          </a:p>
          <a:p>
            <a:r>
              <a:rPr lang="en-US" sz="2400" b="0" dirty="0" smtClean="0"/>
              <a:t>Delete and re-create the alert (DDA owner cannot edit the alert in these cases.)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0"/>
          <a:stretch/>
        </p:blipFill>
        <p:spPr>
          <a:xfrm rot="16200000">
            <a:off x="-752118" y="2700943"/>
            <a:ext cx="6033369" cy="40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525252"/>
                </a:solidFill>
              </a:rPr>
              <a:t>Data Source Errors</a:t>
            </a:r>
            <a:br>
              <a:rPr lang="en-US" sz="3600" dirty="0" smtClean="0">
                <a:solidFill>
                  <a:srgbClr val="525252"/>
                </a:solidFill>
              </a:rPr>
            </a:br>
            <a:endParaRPr lang="en-US" sz="3600" dirty="0">
              <a:solidFill>
                <a:srgbClr val="52525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8" y="1584670"/>
            <a:ext cx="8463559" cy="4527393"/>
          </a:xfrm>
        </p:spPr>
        <p:txBody>
          <a:bodyPr/>
          <a:lstStyle/>
          <a:p>
            <a:r>
              <a:rPr lang="en-US" sz="2400" dirty="0" smtClean="0"/>
              <a:t>Database connection error</a:t>
            </a:r>
          </a:p>
          <a:p>
            <a:pPr lvl="1"/>
            <a:r>
              <a:rPr lang="en-US" dirty="0" smtClean="0"/>
              <a:t>Connection refused</a:t>
            </a:r>
          </a:p>
          <a:p>
            <a:pPr lvl="1"/>
            <a:r>
              <a:rPr lang="en-US" dirty="0" smtClean="0"/>
              <a:t>Invalid login credentials</a:t>
            </a:r>
          </a:p>
          <a:p>
            <a:pPr lvl="1"/>
            <a:r>
              <a:rPr lang="en-US" dirty="0" smtClean="0"/>
              <a:t>Necessary drivers not installed</a:t>
            </a:r>
          </a:p>
          <a:p>
            <a:pPr lvl="1"/>
            <a:r>
              <a:rPr lang="en-US" dirty="0" smtClean="0"/>
              <a:t>Network glitch</a:t>
            </a:r>
          </a:p>
          <a:p>
            <a:pPr lvl="1"/>
            <a:r>
              <a:rPr lang="en-US" dirty="0" smtClean="0"/>
              <a:t>Database upgrades &amp; patches</a:t>
            </a:r>
          </a:p>
          <a:p>
            <a:endParaRPr lang="en-US" sz="2400" dirty="0" smtClean="0"/>
          </a:p>
          <a:p>
            <a:r>
              <a:rPr lang="en-US" sz="2400" dirty="0" smtClean="0"/>
              <a:t>Query problems</a:t>
            </a:r>
          </a:p>
          <a:p>
            <a:pPr lvl="1"/>
            <a:r>
              <a:rPr lang="en-US" dirty="0" smtClean="0"/>
              <a:t>Timeouts</a:t>
            </a:r>
          </a:p>
          <a:p>
            <a:pPr lvl="1"/>
            <a:r>
              <a:rPr lang="en-US" dirty="0" smtClean="0"/>
              <a:t>Invalid or missing database column (</a:t>
            </a:r>
            <a:r>
              <a:rPr lang="en-US" dirty="0" err="1" smtClean="0"/>
              <a:t>db</a:t>
            </a:r>
            <a:r>
              <a:rPr lang="en-US" dirty="0" smtClean="0"/>
              <a:t> schema changed)</a:t>
            </a:r>
          </a:p>
        </p:txBody>
      </p:sp>
      <p:pic>
        <p:nvPicPr>
          <p:cNvPr id="4098" name="Picture 2" descr="Image result for tableau data sour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582" y="2141713"/>
            <a:ext cx="3925488" cy="388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0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525252"/>
                </a:solidFill>
              </a:rPr>
              <a:t>Long Evaluation Times</a:t>
            </a:r>
            <a:endParaRPr lang="en-US" sz="3600" dirty="0">
              <a:solidFill>
                <a:srgbClr val="52525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65" y="1566042"/>
            <a:ext cx="9385738" cy="58963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Entire viz pipeline is executed during DDA evaluation</a:t>
            </a:r>
          </a:p>
          <a:p>
            <a:pPr lvl="1"/>
            <a:r>
              <a:rPr lang="en-US" dirty="0" smtClean="0"/>
              <a:t>For per-user alerts, the pipeline is run multiple times!</a:t>
            </a:r>
          </a:p>
          <a:p>
            <a:endParaRPr lang="en-US" sz="2400" dirty="0"/>
          </a:p>
          <a:p>
            <a:r>
              <a:rPr lang="en-US" sz="2400" dirty="0" smtClean="0"/>
              <a:t>Remedies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 smtClean="0"/>
              <a:t>Optimize the database query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 smtClean="0"/>
              <a:t>Use an extract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 smtClean="0"/>
              <a:t>Change the evaluation interval (default is 60 minutes) </a:t>
            </a:r>
            <a:r>
              <a:rPr lang="en-US" i="1" dirty="0" err="1" smtClean="0"/>
              <a:t>tabadmin</a:t>
            </a:r>
            <a:r>
              <a:rPr lang="en-US" i="1" dirty="0" smtClean="0"/>
              <a:t> </a:t>
            </a:r>
            <a:r>
              <a:rPr lang="en-US" i="1" dirty="0" err="1" smtClean="0"/>
              <a:t>dataAlerts.checkIntervalInMinutes</a:t>
            </a:r>
            <a:r>
              <a:rPr lang="en-US" i="1" dirty="0" smtClean="0"/>
              <a:t>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 smtClean="0"/>
              <a:t>Add backgrounder worker processes</a:t>
            </a:r>
          </a:p>
          <a:p>
            <a:pPr marL="548640" indent="-548640">
              <a:buFont typeface="+mj-lt"/>
              <a:buAutoNum type="arabicPeriod"/>
            </a:pP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5124" name="Picture 4" descr="Image result for long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45" y="2406868"/>
            <a:ext cx="5644055" cy="376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474" y="3623045"/>
            <a:ext cx="12343526" cy="627864"/>
          </a:xfrm>
        </p:spPr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Failing alerts will repeat and are a waste of server resources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29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Load Management</a:t>
            </a:r>
            <a:endParaRPr lang="en-US" dirty="0"/>
          </a:p>
        </p:txBody>
      </p:sp>
      <p:pic>
        <p:nvPicPr>
          <p:cNvPr id="1026" name="Picture 2" descr="Image result for bal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78" y="3080787"/>
            <a:ext cx="9048322" cy="452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088" y="2011257"/>
            <a:ext cx="4572935" cy="12249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Backgrounders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21459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>
                <a:solidFill>
                  <a:srgbClr val="525252"/>
                </a:solidFill>
              </a:rPr>
              <a:t>What to know about Backgrounders</a:t>
            </a:r>
            <a:endParaRPr lang="en-US" sz="3600" dirty="0">
              <a:solidFill>
                <a:srgbClr val="52525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8" y="1524311"/>
            <a:ext cx="13984227" cy="5038302"/>
          </a:xfrm>
        </p:spPr>
        <p:txBody>
          <a:bodyPr/>
          <a:lstStyle/>
          <a:p>
            <a:pPr fontAlgn="base"/>
            <a:r>
              <a:rPr lang="en-US" sz="2400" dirty="0" smtClean="0"/>
              <a:t>Single </a:t>
            </a:r>
            <a:r>
              <a:rPr lang="en-US" sz="2400" dirty="0"/>
              <a:t>Threaded</a:t>
            </a:r>
            <a:r>
              <a:rPr lang="en-US" sz="2400" b="0" dirty="0"/>
              <a:t> – This means the backgrounder process can only run one thread at a time, a thread being a set of executable instructions that a process can perform. The upshot of this is that your backgrounder works through a queue of tasks one-by-one.</a:t>
            </a:r>
          </a:p>
          <a:p>
            <a:pPr fontAlgn="base"/>
            <a:r>
              <a:rPr lang="en-US" sz="2400" dirty="0"/>
              <a:t>Latency</a:t>
            </a:r>
            <a:r>
              <a:rPr lang="en-US" sz="2400" b="0" dirty="0"/>
              <a:t> – Due to the single threaded nature of backgrounder, you may see delays or ‘latency’. For example, if you have one backgrounder, and 2 tasks for it to perform at 2am, then task 2 will have to wait until task 1 has finished. If task 1 takes an hour then task 2 won’t start until 3am. This can be annoying for users that expect their data to be refreshed by a certain time.</a:t>
            </a:r>
          </a:p>
          <a:p>
            <a:pPr fontAlgn="base"/>
            <a:r>
              <a:rPr lang="en-US" sz="2400" dirty="0"/>
              <a:t>Resource Intensive</a:t>
            </a:r>
            <a:r>
              <a:rPr lang="en-US" sz="2400" b="0" dirty="0"/>
              <a:t> – The backgrounder can consume a significant amount of processing power (CPU) and input / output (I/O) on your server. This is dependent on the type of task it is performing. It’s not uncommon to see a backgrounder node consuming 100% CPU</a:t>
            </a:r>
            <a:r>
              <a:rPr lang="en-US" sz="2400" b="0" dirty="0" smtClean="0"/>
              <a:t>.</a:t>
            </a:r>
            <a:endParaRPr lang="en-GB" sz="2400" b="0" dirty="0"/>
          </a:p>
          <a:p>
            <a:pPr fontAlgn="base"/>
            <a:r>
              <a:rPr lang="en-GB" sz="2400" dirty="0" smtClean="0"/>
              <a:t>Backgrounder affinity </a:t>
            </a:r>
            <a:r>
              <a:rPr lang="en-GB" sz="2400" b="0" dirty="0" smtClean="0"/>
              <a:t>– In the latest version of Tableau Server, Backgrounders can now be assigned and dedicated to specific tasks.</a:t>
            </a:r>
            <a:endParaRPr lang="en-US" sz="2400" dirty="0"/>
          </a:p>
          <a:p>
            <a:endParaRPr lang="en-US" sz="2000" b="1" dirty="0" smtClean="0">
              <a:solidFill>
                <a:srgbClr val="505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297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>
                <a:solidFill>
                  <a:srgbClr val="525252"/>
                </a:solidFill>
              </a:rPr>
              <a:t>Server Architecture</a:t>
            </a:r>
            <a:endParaRPr lang="en-US" sz="3600" dirty="0">
              <a:solidFill>
                <a:srgbClr val="525252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4" y="1427011"/>
            <a:ext cx="7537795" cy="5584440"/>
          </a:xfrm>
          <a:prstGeom prst="rect">
            <a:avLst/>
          </a:prstGeom>
        </p:spPr>
      </p:pic>
      <p:sp>
        <p:nvSpPr>
          <p:cNvPr id="3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18443" y="3089081"/>
            <a:ext cx="5615482" cy="2742289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rgbClr val="525252"/>
                </a:solidFill>
              </a:rPr>
              <a:t>N = number of cores on machine</a:t>
            </a:r>
          </a:p>
          <a:p>
            <a:pPr lvl="1"/>
            <a:r>
              <a:rPr lang="en-US" dirty="0" smtClean="0">
                <a:solidFill>
                  <a:srgbClr val="525252"/>
                </a:solidFill>
              </a:rPr>
              <a:t>Between N/2 and N/4 on a machine with other non-backgrounder processes</a:t>
            </a:r>
          </a:p>
          <a:p>
            <a:pPr lvl="1"/>
            <a:r>
              <a:rPr lang="en-US" dirty="0" smtClean="0">
                <a:solidFill>
                  <a:srgbClr val="525252"/>
                </a:solidFill>
              </a:rPr>
              <a:t>N on a backgrounder – only machine</a:t>
            </a:r>
          </a:p>
          <a:p>
            <a:pPr lvl="1"/>
            <a:r>
              <a:rPr lang="en-GB" dirty="0" smtClean="0">
                <a:solidFill>
                  <a:srgbClr val="525252"/>
                </a:solidFill>
              </a:rPr>
              <a:t>Backgrounders are single threaded</a:t>
            </a:r>
            <a:endParaRPr lang="en-US" dirty="0" smtClean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213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288" y="2487614"/>
            <a:ext cx="13244512" cy="2152649"/>
          </a:xfrm>
        </p:spPr>
        <p:txBody>
          <a:bodyPr/>
          <a:lstStyle/>
          <a:p>
            <a:r>
              <a:rPr lang="en-US" sz="4400" dirty="0" smtClean="0"/>
              <a:t>Sujit Chaubal </a:t>
            </a:r>
            <a:r>
              <a:rPr lang="mr-IN" sz="4400" dirty="0" smtClean="0"/>
              <a:t>–</a:t>
            </a:r>
            <a:r>
              <a:rPr lang="en-US" sz="4400" dirty="0" smtClean="0"/>
              <a:t> Senior Software Engineer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400" dirty="0" smtClean="0"/>
              <a:t>Jason Barile </a:t>
            </a:r>
            <a:r>
              <a:rPr lang="mr-IN" sz="4400" dirty="0" smtClean="0"/>
              <a:t>–</a:t>
            </a:r>
            <a:r>
              <a:rPr lang="en-US" sz="4400" dirty="0" smtClean="0"/>
              <a:t> Senior Software Engineer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400" dirty="0" smtClean="0"/>
              <a:t>Evan McLain </a:t>
            </a:r>
            <a:r>
              <a:rPr lang="mr-IN" sz="4400" dirty="0" smtClean="0"/>
              <a:t>–</a:t>
            </a:r>
            <a:r>
              <a:rPr lang="en-US" sz="4400" dirty="0" smtClean="0"/>
              <a:t> Staff Software Engineer</a:t>
            </a:r>
            <a:br>
              <a:rPr lang="en-US" sz="4400" dirty="0" smtClean="0"/>
            </a:br>
            <a:r>
              <a:rPr lang="en-US" sz="4400" dirty="0" smtClean="0"/>
              <a:t>Jason Miller </a:t>
            </a:r>
            <a:r>
              <a:rPr lang="mr-IN" sz="4400" dirty="0" smtClean="0"/>
              <a:t>–</a:t>
            </a:r>
            <a:r>
              <a:rPr lang="en-US" sz="4400" dirty="0" smtClean="0"/>
              <a:t> Sales Consultant</a:t>
            </a:r>
            <a:br>
              <a:rPr lang="en-US" sz="4400" dirty="0" smtClean="0"/>
            </a:br>
            <a:r>
              <a:rPr lang="en-US" sz="4400" dirty="0" smtClean="0"/>
              <a:t>Jesse Sturges </a:t>
            </a:r>
            <a:r>
              <a:rPr lang="mr-IN" sz="4400" dirty="0" smtClean="0"/>
              <a:t>–</a:t>
            </a:r>
            <a:r>
              <a:rPr lang="en-US" sz="4400" dirty="0" smtClean="0"/>
              <a:t> Sales Consultant</a:t>
            </a:r>
            <a:br>
              <a:rPr lang="en-US" sz="4400" dirty="0" smtClean="0"/>
            </a:br>
            <a:r>
              <a:rPr lang="en-US" sz="4400" dirty="0" smtClean="0"/>
              <a:t>Jake Kinstler </a:t>
            </a:r>
            <a:r>
              <a:rPr lang="mr-IN" sz="4400" dirty="0" smtClean="0"/>
              <a:t>–</a:t>
            </a:r>
            <a:r>
              <a:rPr lang="en-US" sz="4400" dirty="0" smtClean="0"/>
              <a:t> Product Trainer</a:t>
            </a:r>
            <a:r>
              <a:rPr lang="en-US" sz="5400" dirty="0" smtClean="0"/>
              <a:t/>
            </a:r>
            <a:br>
              <a:rPr lang="en-US" sz="5400" dirty="0" smtClean="0"/>
            </a:b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#Data17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766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Monitor Alerts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04991" y="1687964"/>
            <a:ext cx="6834457" cy="30162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Tableau Server Status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 smtClean="0"/>
              <a:t>Perfmon</a:t>
            </a: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 smtClean="0"/>
              <a:t>Tabmon</a:t>
            </a: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Log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PostgreSQL</a:t>
            </a:r>
            <a:endParaRPr lang="en-GB" dirty="0"/>
          </a:p>
        </p:txBody>
      </p:sp>
      <p:pic>
        <p:nvPicPr>
          <p:cNvPr id="9218" name="Picture 2" descr="Image result for monitor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8"/>
          <a:stretch/>
        </p:blipFill>
        <p:spPr bwMode="auto">
          <a:xfrm>
            <a:off x="0" y="1687964"/>
            <a:ext cx="4635060" cy="51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990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>
                <a:solidFill>
                  <a:srgbClr val="525252"/>
                </a:solidFill>
              </a:rPr>
              <a:t>Admin Status Views</a:t>
            </a:r>
            <a:endParaRPr lang="en-US" sz="3200" dirty="0">
              <a:solidFill>
                <a:srgbClr val="52525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2" y="1331844"/>
            <a:ext cx="12824099" cy="597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1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solidFill>
                  <a:srgbClr val="525252"/>
                </a:solidFill>
              </a:rPr>
              <a:t>Perfmon</a:t>
            </a:r>
            <a:endParaRPr lang="en-US" sz="3200" dirty="0">
              <a:solidFill>
                <a:srgbClr val="52525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64062" y="1368283"/>
            <a:ext cx="5819296" cy="4047262"/>
          </a:xfrm>
        </p:spPr>
        <p:txBody>
          <a:bodyPr/>
          <a:lstStyle/>
          <a:p>
            <a:pPr marL="457200" lvl="1" indent="-457200">
              <a:spcBef>
                <a:spcPts val="1200"/>
              </a:spcBef>
              <a:buFont typeface="Arial"/>
              <a:buChar char="•"/>
            </a:pPr>
            <a:r>
              <a:rPr lang="en-US" dirty="0" err="1"/>
              <a:t>Perfmon</a:t>
            </a:r>
            <a:r>
              <a:rPr lang="en-US" dirty="0"/>
              <a:t> is also available on all </a:t>
            </a:r>
            <a:r>
              <a:rPr lang="en-US" dirty="0" smtClean="0"/>
              <a:t>Windows </a:t>
            </a:r>
            <a:r>
              <a:rPr lang="en-US" dirty="0"/>
              <a:t>machines</a:t>
            </a:r>
          </a:p>
          <a:p>
            <a:pPr marL="457200" lvl="1" indent="-457200">
              <a:spcBef>
                <a:spcPts val="1200"/>
              </a:spcBef>
              <a:buFont typeface="Arial"/>
              <a:buChar char="•"/>
            </a:pPr>
            <a:r>
              <a:rPr lang="en-US" dirty="0" err="1"/>
              <a:t>Perfmon</a:t>
            </a:r>
            <a:r>
              <a:rPr lang="en-US" dirty="0"/>
              <a:t> allows you to record your choice of hundreds of system metrics</a:t>
            </a:r>
          </a:p>
          <a:p>
            <a:pPr marL="457200" lvl="1" indent="-457200">
              <a:spcBef>
                <a:spcPts val="1200"/>
              </a:spcBef>
              <a:buFont typeface="Arial"/>
              <a:buChar char="•"/>
            </a:pPr>
            <a:r>
              <a:rPr lang="en-US" dirty="0"/>
              <a:t>You can select the sampling frequency and recording duration to meet your needs</a:t>
            </a:r>
          </a:p>
          <a:p>
            <a:pPr marL="457200" lvl="1" indent="-457200">
              <a:spcBef>
                <a:spcPts val="1200"/>
              </a:spcBef>
              <a:buFont typeface="Arial"/>
              <a:buChar char="•"/>
            </a:pPr>
            <a:r>
              <a:rPr lang="en-US" dirty="0"/>
              <a:t>You can review and share the recordings with Tableau support</a:t>
            </a:r>
          </a:p>
          <a:p>
            <a:pPr marL="726125" lvl="2" indent="-457200">
              <a:buFont typeface="Arial"/>
              <a:buChar char="•"/>
            </a:pPr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0" y="2301777"/>
            <a:ext cx="8230515" cy="37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10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solidFill>
                  <a:srgbClr val="525252"/>
                </a:solidFill>
              </a:rPr>
              <a:t>Tabmon</a:t>
            </a:r>
            <a:r>
              <a:rPr lang="en-US" sz="3200" dirty="0" smtClean="0">
                <a:solidFill>
                  <a:srgbClr val="525252"/>
                </a:solidFill>
              </a:rPr>
              <a:t>!</a:t>
            </a:r>
            <a:endParaRPr lang="en-US" sz="3200" dirty="0">
              <a:solidFill>
                <a:srgbClr val="52525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3940" y="1381535"/>
            <a:ext cx="6397333" cy="4576637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b="0" dirty="0" smtClean="0"/>
              <a:t>Utilizes </a:t>
            </a:r>
            <a:r>
              <a:rPr lang="en-US" sz="2400" b="0" dirty="0" err="1"/>
              <a:t>P</a:t>
            </a:r>
            <a:r>
              <a:rPr lang="en-US" sz="2400" b="0" dirty="0" err="1" smtClean="0"/>
              <a:t>erfmon</a:t>
            </a:r>
            <a:r>
              <a:rPr lang="en-US" sz="2400" b="0" dirty="0" smtClean="0"/>
              <a:t> </a:t>
            </a:r>
            <a:r>
              <a:rPr lang="en-US" sz="2400" b="0" dirty="0"/>
              <a:t>recording</a:t>
            </a:r>
          </a:p>
          <a:p>
            <a:pPr marL="726125" lvl="2" indent="-457200">
              <a:buFont typeface="Arial"/>
              <a:buChar char="•"/>
            </a:pPr>
            <a:r>
              <a:rPr lang="en-US" dirty="0">
                <a:solidFill>
                  <a:srgbClr val="505050"/>
                </a:solidFill>
              </a:rPr>
              <a:t>The settings for which are still controllable by you</a:t>
            </a:r>
          </a:p>
          <a:p>
            <a:pPr marL="457200" indent="-457200">
              <a:buFont typeface="Arial"/>
              <a:buChar char="•"/>
            </a:pPr>
            <a:r>
              <a:rPr lang="en-US" sz="2400" b="0" dirty="0"/>
              <a:t>Adds information from JMX counters straight from Tableau </a:t>
            </a:r>
            <a:r>
              <a:rPr lang="en-US" sz="2400" b="0" dirty="0" smtClean="0"/>
              <a:t>Server</a:t>
            </a:r>
          </a:p>
          <a:p>
            <a:pPr marL="457200" indent="-457200">
              <a:buFont typeface="Arial"/>
              <a:buChar char="•"/>
            </a:pPr>
            <a:r>
              <a:rPr lang="en-US" sz="2400" b="0" dirty="0"/>
              <a:t>Get all the performance measurements from all of your workers in one place</a:t>
            </a:r>
            <a:r>
              <a:rPr lang="en-US" sz="2400" b="0" dirty="0" smtClean="0"/>
              <a:t>!</a:t>
            </a:r>
            <a:endParaRPr lang="en-US" sz="2400" b="0" dirty="0"/>
          </a:p>
          <a:p>
            <a:pPr lvl="1">
              <a:spcBef>
                <a:spcPts val="1200"/>
              </a:spcBef>
            </a:pPr>
            <a:r>
              <a:rPr lang="en-US" dirty="0"/>
              <a:t>It is now open source!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You can download it here: </a:t>
            </a:r>
            <a:r>
              <a:rPr lang="en-US" dirty="0">
                <a:hlinkClick r:id="rId3"/>
              </a:rPr>
              <a:t>https://github.com/tableau/TabMon</a:t>
            </a:r>
            <a:endParaRPr lang="en-US" dirty="0"/>
          </a:p>
          <a:p>
            <a:pPr marL="457200" indent="-457200">
              <a:buFont typeface="Arial"/>
              <a:buChar char="•"/>
            </a:pPr>
            <a:endParaRPr lang="en-US" sz="1800" b="0" dirty="0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716" y="2316270"/>
            <a:ext cx="7560380" cy="4415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7970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525252"/>
                </a:solidFill>
              </a:rPr>
              <a:t>Log Analysis (</a:t>
            </a:r>
            <a:r>
              <a:rPr lang="en-US" sz="3200" dirty="0" err="1">
                <a:solidFill>
                  <a:srgbClr val="525252"/>
                </a:solidFill>
              </a:rPr>
              <a:t>Logshark</a:t>
            </a:r>
            <a:r>
              <a:rPr lang="en-US" sz="3200" dirty="0">
                <a:solidFill>
                  <a:srgbClr val="525252"/>
                </a:solidFill>
              </a:rPr>
              <a:t>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74002" y="1427012"/>
            <a:ext cx="6142577" cy="711579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b="0" dirty="0" err="1"/>
              <a:t>Logshark</a:t>
            </a:r>
            <a:r>
              <a:rPr lang="en-US" sz="2400" b="0" dirty="0"/>
              <a:t> is a powerful tool that allows you to go back and look at your servers logs to visualize what events have happened and look for patterns in </a:t>
            </a:r>
            <a:r>
              <a:rPr lang="en-US" sz="2400" b="0" dirty="0" smtClean="0"/>
              <a:t>usage </a:t>
            </a:r>
            <a:r>
              <a:rPr lang="en-US" sz="2400" b="0" dirty="0" smtClean="0">
                <a:hlinkClick r:id="rId3"/>
              </a:rPr>
              <a:t>https</a:t>
            </a:r>
            <a:r>
              <a:rPr lang="en-US" sz="2400" b="0" dirty="0">
                <a:hlinkClick r:id="rId3"/>
              </a:rPr>
              <a:t>://github.com/tableau/Logshark</a:t>
            </a:r>
            <a:endParaRPr lang="en-US" sz="2400" b="0" dirty="0"/>
          </a:p>
          <a:p>
            <a:pPr marL="457200" indent="-457200">
              <a:buFont typeface="Arial"/>
              <a:buChar char="•"/>
            </a:pPr>
            <a:endParaRPr lang="en-US" sz="2400" b="0" dirty="0" smtClean="0"/>
          </a:p>
          <a:p>
            <a:pPr marL="457200" indent="-457200">
              <a:buFont typeface="Arial"/>
              <a:buChar char="•"/>
            </a:pPr>
            <a:r>
              <a:rPr lang="en-US" sz="2400" b="0" dirty="0" smtClean="0"/>
              <a:t>You </a:t>
            </a:r>
            <a:r>
              <a:rPr lang="en-US" sz="2400" b="0" dirty="0"/>
              <a:t>can quickly look at the results to:</a:t>
            </a:r>
          </a:p>
          <a:p>
            <a:pPr marL="726125" lvl="2" indent="-457200">
              <a:buFont typeface="Arial"/>
              <a:buChar char="•"/>
            </a:pPr>
            <a:r>
              <a:rPr lang="en-US" dirty="0">
                <a:solidFill>
                  <a:srgbClr val="505050"/>
                </a:solidFill>
              </a:rPr>
              <a:t>How long was each viz load on server</a:t>
            </a:r>
          </a:p>
          <a:p>
            <a:pPr marL="726125" lvl="2" indent="-457200">
              <a:buFont typeface="Arial"/>
              <a:buChar char="•"/>
            </a:pPr>
            <a:r>
              <a:rPr lang="en-US" dirty="0">
                <a:solidFill>
                  <a:srgbClr val="505050"/>
                </a:solidFill>
              </a:rPr>
              <a:t>How busy have your backgrounders been and where might your bottlenecks be</a:t>
            </a:r>
          </a:p>
          <a:p>
            <a:pPr marL="726125" lvl="2" indent="-457200">
              <a:buFont typeface="Arial"/>
              <a:buChar char="•"/>
            </a:pPr>
            <a:r>
              <a:rPr lang="en-US" dirty="0" smtClean="0">
                <a:solidFill>
                  <a:srgbClr val="505050"/>
                </a:solidFill>
              </a:rPr>
              <a:t>How busy are </a:t>
            </a:r>
            <a:r>
              <a:rPr lang="en-US" dirty="0" err="1" smtClean="0">
                <a:solidFill>
                  <a:srgbClr val="505050"/>
                </a:solidFill>
              </a:rPr>
              <a:t>VizQLs</a:t>
            </a:r>
            <a:r>
              <a:rPr lang="en-US" dirty="0" smtClean="0">
                <a:solidFill>
                  <a:srgbClr val="505050"/>
                </a:solidFill>
              </a:rPr>
              <a:t> during extract refreshes?</a:t>
            </a:r>
          </a:p>
          <a:p>
            <a:pPr marL="726125" lvl="2" indent="-457200">
              <a:buFont typeface="Arial"/>
              <a:buChar char="•"/>
            </a:pPr>
            <a:r>
              <a:rPr lang="en-GB" dirty="0" smtClean="0">
                <a:solidFill>
                  <a:srgbClr val="505050"/>
                </a:solidFill>
              </a:rPr>
              <a:t>Any bottlenecks with the Application Server?</a:t>
            </a:r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92" y="2839453"/>
            <a:ext cx="7505804" cy="35741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1597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>
                <a:solidFill>
                  <a:srgbClr val="525252"/>
                </a:solidFill>
              </a:rPr>
              <a:t>PostgreSQL</a:t>
            </a:r>
            <a:endParaRPr lang="en-US" sz="3200" dirty="0">
              <a:solidFill>
                <a:srgbClr val="52525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50893" y="2772812"/>
            <a:ext cx="5679875" cy="192507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Tableau Server repository is a PostgreSQL database that stores data about all user interactions, extract refreshes, and more</a:t>
            </a:r>
            <a:r>
              <a:rPr lang="en-US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699343"/>
            <a:ext cx="7331170" cy="53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16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>
                <a:solidFill>
                  <a:srgbClr val="525252"/>
                </a:solidFill>
              </a:rPr>
              <a:t>Where to find data alert data in PostgreSQL?</a:t>
            </a:r>
            <a:endParaRPr lang="en-US" sz="3600" dirty="0">
              <a:solidFill>
                <a:srgbClr val="52525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8" r="3604"/>
          <a:stretch/>
        </p:blipFill>
        <p:spPr>
          <a:xfrm>
            <a:off x="323088" y="2743199"/>
            <a:ext cx="14100879" cy="34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249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64092" y="3348100"/>
            <a:ext cx="10198689" cy="171739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GB" sz="5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PRACTICE</a:t>
            </a:r>
            <a:endParaRPr lang="en-GB" sz="5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GB" sz="3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views from Tableau’s PostgreSQL repository</a:t>
            </a:r>
          </a:p>
        </p:txBody>
      </p:sp>
    </p:spTree>
    <p:extLst>
      <p:ext uri="{BB962C8B-B14F-4D97-AF65-F5344CB8AC3E}">
        <p14:creationId xmlns:p14="http://schemas.microsoft.com/office/powerpoint/2010/main" val="229433368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8690" y="1805940"/>
            <a:ext cx="11103296" cy="241912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Quickly troubleshoot failing alerts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Tweak your server configuration to optimise alerts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Set up advanced monitoring for your alerts</a:t>
            </a:r>
            <a:endParaRPr lang="en-US" sz="3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697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4361" y="1325880"/>
            <a:ext cx="13613130" cy="45520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endParaRPr lang="en-GB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Feel free to take this content away with you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GB" sz="3200" dirty="0" smtClean="0">
                <a:solidFill>
                  <a:srgbClr val="FFFF00"/>
                </a:solidFill>
              </a:rPr>
              <a:t>[Insert URL to Amazon S3 bucket]</a:t>
            </a: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GB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Driven Alerts training videos and KB articles are available on our website 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://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www.tableau.com/learn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555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390319" y="270446"/>
            <a:ext cx="2324100" cy="1079598"/>
          </a:xfrm>
        </p:spPr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09638" y="1121153"/>
            <a:ext cx="11661409" cy="7485126"/>
          </a:xfrm>
        </p:spPr>
        <p:txBody>
          <a:bodyPr/>
          <a:lstStyle/>
          <a:p>
            <a:pPr algn="ctr"/>
            <a:endParaRPr lang="en-GB" b="0" dirty="0" smtClean="0">
              <a:solidFill>
                <a:srgbClr val="505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dirty="0" smtClean="0">
                <a:solidFill>
                  <a:srgbClr val="505050"/>
                </a:solidFill>
              </a:rPr>
              <a:t>Know what types of vizzes can and cannot be alerted on</a:t>
            </a:r>
          </a:p>
          <a:p>
            <a:pPr marL="514350" indent="-514350">
              <a:buFont typeface="+mj-lt"/>
              <a:buAutoNum type="arabicPeriod"/>
            </a:pPr>
            <a:endParaRPr lang="en-US" sz="3200" b="0" dirty="0" smtClean="0">
              <a:solidFill>
                <a:srgbClr val="505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0" dirty="0" smtClean="0">
                <a:solidFill>
                  <a:srgbClr val="505050"/>
                </a:solidFill>
              </a:rPr>
              <a:t>Understand when alerts will check and when e</a:t>
            </a:r>
            <a:r>
              <a:rPr lang="en-US" b="0" dirty="0" smtClean="0">
                <a:solidFill>
                  <a:srgbClr val="505050"/>
                </a:solidFill>
              </a:rPr>
              <a:t>mail will </a:t>
            </a:r>
            <a:r>
              <a:rPr lang="en-US" sz="3200" b="0" dirty="0" smtClean="0">
                <a:solidFill>
                  <a:srgbClr val="505050"/>
                </a:solidFill>
              </a:rPr>
              <a:t>send</a:t>
            </a:r>
          </a:p>
          <a:p>
            <a:pPr marL="514350" indent="-514350">
              <a:buFont typeface="+mj-lt"/>
              <a:buAutoNum type="arabicPeriod"/>
            </a:pPr>
            <a:endParaRPr lang="en-US" sz="3200" b="0" dirty="0" smtClean="0">
              <a:solidFill>
                <a:srgbClr val="505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dirty="0" smtClean="0">
                <a:solidFill>
                  <a:srgbClr val="505050"/>
                </a:solidFill>
              </a:rPr>
              <a:t>Use calculations to setup logic for alerts</a:t>
            </a:r>
          </a:p>
          <a:p>
            <a:pPr marL="514350" indent="-514350">
              <a:buFont typeface="+mj-lt"/>
              <a:buAutoNum type="arabicPeriod"/>
            </a:pPr>
            <a:endParaRPr lang="en-GB" b="0" dirty="0">
              <a:solidFill>
                <a:srgbClr val="505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dirty="0" smtClean="0">
                <a:solidFill>
                  <a:srgbClr val="505050"/>
                </a:solidFill>
              </a:rPr>
              <a:t>Monitor Tableau Server to understand how to troubleshoot failing alerts</a:t>
            </a:r>
          </a:p>
          <a:p>
            <a:pPr algn="ctr"/>
            <a:endParaRPr lang="en-GB" b="0" dirty="0">
              <a:solidFill>
                <a:srgbClr val="505050"/>
              </a:solidFill>
            </a:endParaRPr>
          </a:p>
          <a:p>
            <a:pPr algn="ctr"/>
            <a:endParaRPr lang="en-GB" b="0" dirty="0">
              <a:solidFill>
                <a:srgbClr val="505050"/>
              </a:solidFill>
            </a:endParaRPr>
          </a:p>
          <a:p>
            <a:pPr algn="ctr"/>
            <a:endParaRPr lang="en-GB" sz="3200" b="1" dirty="0" smtClean="0">
              <a:solidFill>
                <a:srgbClr val="505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4588" y="199472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 smtClean="0">
                <a:solidFill>
                  <a:srgbClr val="FFFFFF"/>
                </a:solidFill>
              </a:rPr>
              <a:t>Tuesday, October 10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DATA ALERT! (It caught your attention, didn’t it?)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</a:rPr>
              <a:t>2:00pm - 4:30pm  |  South-L2-Lagoon H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4588" y="3863641"/>
            <a:ext cx="9682162" cy="20005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 smtClean="0">
                <a:solidFill>
                  <a:srgbClr val="FFFFFF"/>
                </a:solidFill>
              </a:rPr>
              <a:t>Thursday, October 12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DATA ALERT! (It caught your attention, didn’t it?)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</a:rPr>
              <a:t>10:30am </a:t>
            </a:r>
            <a:r>
              <a:rPr lang="mr-IN" sz="2400" dirty="0" smtClean="0">
                <a:solidFill>
                  <a:srgbClr val="FFFFFF"/>
                </a:solidFill>
              </a:rPr>
              <a:t>–</a:t>
            </a:r>
            <a:r>
              <a:rPr lang="en-US" sz="2400" dirty="0" smtClean="0">
                <a:solidFill>
                  <a:srgbClr val="FFFFFF"/>
                </a:solidFill>
              </a:rPr>
              <a:t> 1:00pm  |  South-L2-Lagoon </a:t>
            </a:r>
            <a:r>
              <a:rPr lang="en-US" sz="2400" dirty="0">
                <a:solidFill>
                  <a:srgbClr val="FFFFFF"/>
                </a:solidFill>
              </a:rPr>
              <a:t>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SESSION REPEATS</a:t>
            </a:r>
          </a:p>
        </p:txBody>
      </p:sp>
    </p:spTree>
    <p:extLst>
      <p:ext uri="{BB962C8B-B14F-4D97-AF65-F5344CB8AC3E}">
        <p14:creationId xmlns:p14="http://schemas.microsoft.com/office/powerpoint/2010/main" val="1675835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5293" y="200552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 smtClean="0">
                <a:solidFill>
                  <a:srgbClr val="FFFFFF"/>
                </a:solidFill>
              </a:rPr>
              <a:t>Wednesday, </a:t>
            </a:r>
            <a:r>
              <a:rPr lang="en-US" sz="3600" b="1" dirty="0">
                <a:solidFill>
                  <a:srgbClr val="FFFFFF"/>
                </a:solidFill>
              </a:rPr>
              <a:t>October </a:t>
            </a:r>
            <a:r>
              <a:rPr lang="en-US" sz="3600" b="1" dirty="0" smtClean="0">
                <a:solidFill>
                  <a:srgbClr val="FFFFFF"/>
                </a:solidFill>
              </a:rPr>
              <a:t>11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High Alert! Mastering data-driven alerts</a:t>
            </a:r>
            <a:endParaRPr lang="en-US" sz="28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</a:rPr>
              <a:t>1:30pm– 2:30pm  </a:t>
            </a:r>
            <a:r>
              <a:rPr lang="en-US" sz="2400" dirty="0">
                <a:solidFill>
                  <a:srgbClr val="FFFFFF"/>
                </a:solidFill>
              </a:rPr>
              <a:t>| </a:t>
            </a:r>
            <a:r>
              <a:rPr lang="en-US" sz="2400" dirty="0" smtClean="0">
                <a:solidFill>
                  <a:srgbClr val="FFFFFF"/>
                </a:solidFill>
              </a:rPr>
              <a:t> North </a:t>
            </a:r>
            <a:r>
              <a:rPr lang="mr-IN" sz="2400" dirty="0" smtClean="0">
                <a:solidFill>
                  <a:srgbClr val="FFFFFF"/>
                </a:solidFill>
              </a:rPr>
              <a:t>–</a:t>
            </a:r>
            <a:r>
              <a:rPr lang="en-US" sz="2400" dirty="0" smtClean="0">
                <a:solidFill>
                  <a:srgbClr val="FFFFFF"/>
                </a:solidFill>
              </a:rPr>
              <a:t> South Pacific 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293" y="3721615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 smtClean="0">
                <a:solidFill>
                  <a:srgbClr val="FFFFFF"/>
                </a:solidFill>
              </a:rPr>
              <a:t>Thursday, </a:t>
            </a:r>
            <a:r>
              <a:rPr lang="en-US" sz="3600" b="1" dirty="0">
                <a:solidFill>
                  <a:srgbClr val="FFFFFF"/>
                </a:solidFill>
              </a:rPr>
              <a:t>October </a:t>
            </a:r>
            <a:r>
              <a:rPr lang="en-US" sz="3600" b="1" dirty="0" smtClean="0">
                <a:solidFill>
                  <a:srgbClr val="FFFFFF"/>
                </a:solidFill>
              </a:rPr>
              <a:t>12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Seamless Mobile Data Workflows</a:t>
            </a:r>
            <a:endParaRPr lang="en-US" sz="28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</a:rPr>
              <a:t>9:00am </a:t>
            </a:r>
            <a:r>
              <a:rPr lang="en-US" sz="2400" dirty="0">
                <a:solidFill>
                  <a:srgbClr val="FFFFFF"/>
                </a:solidFill>
              </a:rPr>
              <a:t>– </a:t>
            </a:r>
            <a:r>
              <a:rPr lang="en-US" sz="2400" dirty="0" smtClean="0">
                <a:solidFill>
                  <a:srgbClr val="FFFFFF"/>
                </a:solidFill>
              </a:rPr>
              <a:t>10:00am  </a:t>
            </a:r>
            <a:r>
              <a:rPr lang="en-US" sz="2400" dirty="0">
                <a:solidFill>
                  <a:srgbClr val="FFFFFF"/>
                </a:solidFill>
              </a:rPr>
              <a:t>|  </a:t>
            </a:r>
            <a:r>
              <a:rPr lang="en-US" sz="2400" dirty="0" smtClean="0">
                <a:solidFill>
                  <a:srgbClr val="FFFFFF"/>
                </a:solidFill>
              </a:rPr>
              <a:t>South-L2-Surf C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3374200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61342" y="1762800"/>
            <a:ext cx="68780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Please complete </a:t>
            </a:r>
            <a:b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the session survey from the Session Details screen in your TC17 app</a:t>
            </a: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243280" y="2942324"/>
            <a:ext cx="2002195" cy="1623731"/>
          </a:xfrm>
          <a:custGeom>
            <a:avLst/>
            <a:gdLst>
              <a:gd name="T0" fmla="*/ 656 w 656"/>
              <a:gd name="T1" fmla="*/ 67 h 532"/>
              <a:gd name="T2" fmla="*/ 587 w 656"/>
              <a:gd name="T3" fmla="*/ 0 h 532"/>
              <a:gd name="T4" fmla="*/ 496 w 656"/>
              <a:gd name="T5" fmla="*/ 91 h 532"/>
              <a:gd name="T6" fmla="*/ 496 w 656"/>
              <a:gd name="T7" fmla="*/ 33 h 532"/>
              <a:gd name="T8" fmla="*/ 0 w 656"/>
              <a:gd name="T9" fmla="*/ 33 h 532"/>
              <a:gd name="T10" fmla="*/ 0 w 656"/>
              <a:gd name="T11" fmla="*/ 532 h 532"/>
              <a:gd name="T12" fmla="*/ 496 w 656"/>
              <a:gd name="T13" fmla="*/ 532 h 532"/>
              <a:gd name="T14" fmla="*/ 496 w 656"/>
              <a:gd name="T15" fmla="*/ 227 h 532"/>
              <a:gd name="T16" fmla="*/ 656 w 656"/>
              <a:gd name="T17" fmla="*/ 67 h 532"/>
              <a:gd name="T18" fmla="*/ 403 w 656"/>
              <a:gd name="T19" fmla="*/ 438 h 532"/>
              <a:gd name="T20" fmla="*/ 93 w 656"/>
              <a:gd name="T21" fmla="*/ 438 h 532"/>
              <a:gd name="T22" fmla="*/ 93 w 656"/>
              <a:gd name="T23" fmla="*/ 127 h 532"/>
              <a:gd name="T24" fmla="*/ 403 w 656"/>
              <a:gd name="T25" fmla="*/ 127 h 532"/>
              <a:gd name="T26" fmla="*/ 403 w 656"/>
              <a:gd name="T27" fmla="*/ 184 h 532"/>
              <a:gd name="T28" fmla="*/ 310 w 656"/>
              <a:gd name="T29" fmla="*/ 278 h 532"/>
              <a:gd name="T30" fmla="*/ 200 w 656"/>
              <a:gd name="T31" fmla="*/ 165 h 532"/>
              <a:gd name="T32" fmla="*/ 131 w 656"/>
              <a:gd name="T33" fmla="*/ 234 h 532"/>
              <a:gd name="T34" fmla="*/ 243 w 656"/>
              <a:gd name="T35" fmla="*/ 345 h 532"/>
              <a:gd name="T36" fmla="*/ 310 w 656"/>
              <a:gd name="T37" fmla="*/ 414 h 532"/>
              <a:gd name="T38" fmla="*/ 379 w 656"/>
              <a:gd name="T39" fmla="*/ 345 h 532"/>
              <a:gd name="T40" fmla="*/ 403 w 656"/>
              <a:gd name="T41" fmla="*/ 321 h 532"/>
              <a:gd name="T42" fmla="*/ 403 w 656"/>
              <a:gd name="T43" fmla="*/ 438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6" h="532">
                <a:moveTo>
                  <a:pt x="656" y="67"/>
                </a:moveTo>
                <a:lnTo>
                  <a:pt x="587" y="0"/>
                </a:lnTo>
                <a:lnTo>
                  <a:pt x="496" y="91"/>
                </a:lnTo>
                <a:lnTo>
                  <a:pt x="496" y="33"/>
                </a:lnTo>
                <a:lnTo>
                  <a:pt x="0" y="33"/>
                </a:lnTo>
                <a:lnTo>
                  <a:pt x="0" y="532"/>
                </a:lnTo>
                <a:lnTo>
                  <a:pt x="496" y="532"/>
                </a:lnTo>
                <a:lnTo>
                  <a:pt x="496" y="227"/>
                </a:lnTo>
                <a:lnTo>
                  <a:pt x="656" y="67"/>
                </a:lnTo>
                <a:close/>
                <a:moveTo>
                  <a:pt x="403" y="438"/>
                </a:moveTo>
                <a:lnTo>
                  <a:pt x="93" y="438"/>
                </a:lnTo>
                <a:lnTo>
                  <a:pt x="93" y="127"/>
                </a:lnTo>
                <a:lnTo>
                  <a:pt x="403" y="127"/>
                </a:lnTo>
                <a:lnTo>
                  <a:pt x="403" y="184"/>
                </a:lnTo>
                <a:lnTo>
                  <a:pt x="310" y="278"/>
                </a:lnTo>
                <a:lnTo>
                  <a:pt x="200" y="165"/>
                </a:lnTo>
                <a:lnTo>
                  <a:pt x="131" y="234"/>
                </a:lnTo>
                <a:lnTo>
                  <a:pt x="243" y="345"/>
                </a:lnTo>
                <a:lnTo>
                  <a:pt x="310" y="414"/>
                </a:lnTo>
                <a:lnTo>
                  <a:pt x="379" y="345"/>
                </a:lnTo>
                <a:lnTo>
                  <a:pt x="403" y="321"/>
                </a:lnTo>
                <a:lnTo>
                  <a:pt x="403" y="4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iPhone-6-4,7-inch-Three-colors-Mo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35" y="1269955"/>
            <a:ext cx="4287400" cy="58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7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result for al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111556"/>
            <a:ext cx="12369898" cy="70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0778017">
            <a:off x="6371796" y="3424608"/>
            <a:ext cx="5587523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GB" sz="6000" b="1" dirty="0" smtClean="0">
                <a:solidFill>
                  <a:schemeClr val="bg1"/>
                </a:solidFill>
              </a:rPr>
              <a:t>THANK YOU!</a:t>
            </a:r>
            <a:endParaRPr lang="en-US" sz="6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819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152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4382738"/>
          </a:xfrm>
        </p:spPr>
        <p:txBody>
          <a:bodyPr/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sz="3200" b="1" dirty="0" smtClean="0">
                <a:solidFill>
                  <a:schemeClr val="tx1"/>
                </a:solidFill>
                <a:latin typeface="+mn-lt"/>
              </a:rPr>
              <a:t>Materials</a:t>
            </a:r>
            <a:endParaRPr lang="en-US" sz="3200" b="1" dirty="0" smtClean="0">
              <a:solidFill>
                <a:schemeClr val="tx1"/>
              </a:solidFill>
              <a:latin typeface="+mn-lt"/>
            </a:endParaRP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Just the Basics (15 min)</a:t>
            </a:r>
            <a:endParaRPr lang="en-US" sz="3200" b="1" dirty="0">
              <a:solidFill>
                <a:schemeClr val="tx1"/>
              </a:solidFill>
              <a:latin typeface="+mn-lt"/>
            </a:endParaRP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The Zen of Alerts (50 min)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b="0" i="1" dirty="0" smtClean="0">
                <a:solidFill>
                  <a:schemeClr val="tx1"/>
                </a:solidFill>
              </a:rPr>
              <a:t>Break and Q&amp;A (10 min)</a:t>
            </a:r>
            <a:endParaRPr lang="en-US" sz="3200" b="0" i="1" dirty="0" smtClean="0">
              <a:solidFill>
                <a:schemeClr val="tx1"/>
              </a:solidFill>
            </a:endParaRP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Detecting &amp; Addressing Alert Issues - IT (50 min)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sz="3200" b="0" i="1" dirty="0" smtClean="0">
                <a:solidFill>
                  <a:schemeClr val="tx1"/>
                </a:solidFill>
                <a:latin typeface="+mn-lt"/>
              </a:rPr>
              <a:t>Final Q&amp;A (10 min)</a:t>
            </a:r>
            <a:endParaRPr lang="en-US" sz="3200" b="0" i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906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421038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Find your user Login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[TBD: PLACEHOLDER]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Add </a:t>
            </a:r>
            <a:r>
              <a:rPr lang="en-US" dirty="0">
                <a:solidFill>
                  <a:schemeClr val="tx1"/>
                </a:solidFill>
              </a:rPr>
              <a:t>your email address in Account Settings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Create a new project on Tableau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409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1357744"/>
          </a:xfrm>
        </p:spPr>
        <p:txBody>
          <a:bodyPr/>
          <a:lstStyle/>
          <a:p>
            <a:r>
              <a:rPr lang="en-US" dirty="0" smtClean="0"/>
              <a:t>Just the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4041647"/>
            <a:ext cx="12618720" cy="3370708"/>
          </a:xfrm>
        </p:spPr>
        <p:txBody>
          <a:bodyPr>
            <a:normAutofit/>
          </a:bodyPr>
          <a:lstStyle/>
          <a:p>
            <a:pPr algn="ctr"/>
            <a:r>
              <a:rPr lang="en-US" sz="5280" i="1"/>
              <a:t>“The </a:t>
            </a:r>
            <a:r>
              <a:rPr lang="en-US" sz="5280" i="1" dirty="0"/>
              <a:t>last thing I need is </a:t>
            </a:r>
            <a:r>
              <a:rPr lang="en-US" sz="5280" i="1"/>
              <a:t>another email, you know?”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" b="12487"/>
          <a:stretch/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14513_TC17_PPT_Template_0428">
  <a:themeElements>
    <a:clrScheme name="TC17">
      <a:dk1>
        <a:srgbClr val="505050"/>
      </a:dk1>
      <a:lt1>
        <a:srgbClr val="FFFFFF"/>
      </a:lt1>
      <a:dk2>
        <a:srgbClr val="150454"/>
      </a:dk2>
      <a:lt2>
        <a:srgbClr val="EAEAEA"/>
      </a:lt2>
      <a:accent1>
        <a:srgbClr val="2D93AA"/>
      </a:accent1>
      <a:accent2>
        <a:srgbClr val="8DC63F"/>
      </a:accent2>
      <a:accent3>
        <a:srgbClr val="150454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2D64AA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14513_TC17_PPT_Template_0508" id="{25F358F8-A1E4-4C5F-86F7-F06E7303F710}" vid="{1348FF43-2C35-4F5B-B2E8-A158B3FB1C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g049643e0af0490583a66cce96dae0ee xmlns="6db620f7-0d53-464e-a50c-1a11cd1f2ab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Choose document type</TermName>
          <TermId xmlns="http://schemas.microsoft.com/office/infopath/2007/PartnerControls">4dbde5a1-9c25-4727-9416-4849bdff3186</TermId>
        </TermInfo>
      </Terms>
    </g049643e0af0490583a66cce96dae0ee>
    <Set_x0020_Title xmlns="10352577-9e21-445b-b4ed-ec237227b7c7">
      <Url xsi:nil="true"/>
      <Description xsi:nil="true"/>
    </Set_x0020_Title>
    <ma2293e7e0ec416eaa54dc30e0e644b4 xmlns="6db620f7-0d53-464e-a50c-1a11cd1f2ab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Choose review status</TermName>
          <TermId xmlns="http://schemas.microsoft.com/office/infopath/2007/PartnerControls">6376407a-4a41-45ae-9b47-2fcceb958569</TermId>
        </TermInfo>
      </Terms>
    </ma2293e7e0ec416eaa54dc30e0e644b4>
    <TaxCatchAll xmlns="c98d6304-ef80-400f-a9a4-6bf19f5e9c35">
      <Value>4</Value>
      <Value>3</Value>
      <Value>2</Value>
      <Value>1</Value>
    </TaxCatchAll>
    <kd620745b28b4578ac76dc538d6d3c03 xmlns="6db620f7-0d53-464e-a50c-1a11cd1f2ab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Choose product name</TermName>
          <TermId xmlns="http://schemas.microsoft.com/office/infopath/2007/PartnerControls">7eb4a92d-7818-4d95-a8a6-f31b1c526cac</TermId>
        </TermInfo>
      </Terms>
    </kd620745b28b4578ac76dc538d6d3c03>
    <Ratings xmlns="http://schemas.microsoft.com/sharepoint/v3" xsi:nil="true"/>
    <i23e6389b0c1457ba72ce411d12a6c5a xmlns="6db620f7-0d53-464e-a50c-1a11cd1f2ab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Choose Tableau release</TermName>
          <TermId xmlns="http://schemas.microsoft.com/office/infopath/2007/PartnerControls">6f59edea-75fd-4803-9933-6e0099054a80</TermId>
        </TermInfo>
      </Terms>
    </i23e6389b0c1457ba72ce411d12a6c5a>
    <LikedBy xmlns="http://schemas.microsoft.com/sharepoint/v3">
      <UserInfo>
        <DisplayName/>
        <AccountId xsi:nil="true"/>
        <AccountType/>
      </UserInfo>
    </LikedBy>
    <RatedBy xmlns="http://schemas.microsoft.com/sharepoint/v3">
      <UserInfo>
        <DisplayName/>
        <AccountId xsi:nil="true"/>
        <AccountType/>
      </UserInfo>
    </RatedB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CB9DA00565F94A80E3C5606A64B3DB" ma:contentTypeVersion="26" ma:contentTypeDescription="Create a new document." ma:contentTypeScope="" ma:versionID="d3a0521e2ea51c513fa5c688d069cd1e">
  <xsd:schema xmlns:xsd="http://www.w3.org/2001/XMLSchema" xmlns:xs="http://www.w3.org/2001/XMLSchema" xmlns:p="http://schemas.microsoft.com/office/2006/metadata/properties" xmlns:ns1="http://schemas.microsoft.com/sharepoint/v3" xmlns:ns2="c98d6304-ef80-400f-a9a4-6bf19f5e9c35" xmlns:ns3="6db620f7-0d53-464e-a50c-1a11cd1f2ab1" xmlns:ns4="10352577-9e21-445b-b4ed-ec237227b7c7" xmlns:ns5="dc5efe2f-0750-44b0-abb5-a08981dcefeb" targetNamespace="http://schemas.microsoft.com/office/2006/metadata/properties" ma:root="true" ma:fieldsID="8d3c1b3ffd6a8b2c34aabc460d9c987b" ns1:_="" ns2:_="" ns3:_="" ns4:_="" ns5:_="">
    <xsd:import namespace="http://schemas.microsoft.com/sharepoint/v3"/>
    <xsd:import namespace="c98d6304-ef80-400f-a9a4-6bf19f5e9c35"/>
    <xsd:import namespace="6db620f7-0d53-464e-a50c-1a11cd1f2ab1"/>
    <xsd:import namespace="10352577-9e21-445b-b4ed-ec237227b7c7"/>
    <xsd:import namespace="dc5efe2f-0750-44b0-abb5-a08981dcef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3:ma2293e7e0ec416eaa54dc30e0e644b4" minOccurs="0"/>
                <xsd:element ref="ns2:TaxCatchAll" minOccurs="0"/>
                <xsd:element ref="ns3:i23e6389b0c1457ba72ce411d12a6c5a" minOccurs="0"/>
                <xsd:element ref="ns3:kd620745b28b4578ac76dc538d6d3c03" minOccurs="0"/>
                <xsd:element ref="ns3:g049643e0af0490583a66cce96dae0ee" minOccurs="0"/>
                <xsd:element ref="ns4:Set_x0020_Title" minOccurs="0"/>
                <xsd:element ref="ns5:LastSharedByUser" minOccurs="0"/>
                <xsd:element ref="ns5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0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12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13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14" nillable="true" ma:displayName="Number of Likes" ma:internalName="LikesCount">
      <xsd:simpleType>
        <xsd:restriction base="dms:Unknown"/>
      </xsd:simpleType>
    </xsd:element>
    <xsd:element name="LikedBy" ma:index="15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d6304-ef80-400f-a9a4-6bf19f5e9c3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description="" ma:hidden="true" ma:list="{48f3df86-2d4d-49df-9adb-a7e0be9920e7}" ma:internalName="TaxCatchAll" ma:showField="CatchAllData" ma:web="c98d6304-ef80-400f-a9a4-6bf19f5e9c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620f7-0d53-464e-a50c-1a11cd1f2ab1" elementFormDefault="qualified">
    <xsd:import namespace="http://schemas.microsoft.com/office/2006/documentManagement/types"/>
    <xsd:import namespace="http://schemas.microsoft.com/office/infopath/2007/PartnerControls"/>
    <xsd:element name="ma2293e7e0ec416eaa54dc30e0e644b4" ma:index="17" nillable="true" ma:taxonomy="true" ma:internalName="ma2293e7e0ec416eaa54dc30e0e644b4" ma:taxonomyFieldName="Review_x0020_Status" ma:displayName="Review Status" ma:default="1;#Choose review status|6376407a-4a41-45ae-9b47-2fcceb958569" ma:fieldId="{6a2293e7-e0ec-416e-aa54-dc30e0e644b4}" ma:sspId="7427bdae-59d5-4282-b713-12a1d3274dff" ma:termSetId="3d03c4ca-005e-4c83-9e48-290cc8776f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23e6389b0c1457ba72ce411d12a6c5a" ma:index="20" nillable="true" ma:taxonomy="true" ma:internalName="i23e6389b0c1457ba72ce411d12a6c5a" ma:taxonomyFieldName="Tableau_x0020_Release" ma:displayName="Tableau Release" ma:default="2;#Choose Tableau release|6f59edea-75fd-4803-9933-6e0099054a80" ma:fieldId="{223e6389-b0c1-457b-a72c-e411d12a6c5a}" ma:sspId="7427bdae-59d5-4282-b713-12a1d3274dff" ma:termSetId="9ad6069e-0a69-4fb9-8908-06573a5ec8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d620745b28b4578ac76dc538d6d3c03" ma:index="22" nillable="true" ma:taxonomy="true" ma:internalName="kd620745b28b4578ac76dc538d6d3c03" ma:taxonomyFieldName="Tableau_x0020_Product" ma:displayName="Tableau Product" ma:default="3;#Choose product name|7eb4a92d-7818-4d95-a8a6-f31b1c526cac" ma:fieldId="{4d620745-b28b-4578-ac76-dc538d6d3c03}" ma:sspId="7427bdae-59d5-4282-b713-12a1d3274dff" ma:termSetId="e0a291d6-2add-4cff-918e-0694b4098fc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049643e0af0490583a66cce96dae0ee" ma:index="24" nillable="true" ma:taxonomy="true" ma:internalName="g049643e0af0490583a66cce96dae0ee" ma:taxonomyFieldName="Document_x0020_Type" ma:displayName="Document Type" ma:default="4;#Choose document type|4dbde5a1-9c25-4727-9416-4849bdff3186" ma:fieldId="{0049643e-0af0-4905-83a6-6cce96dae0ee}" ma:sspId="7427bdae-59d5-4282-b713-12a1d3274dff" ma:termSetId="924bd0df-f02f-4f3c-9e3c-b36ae8f88be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352577-9e21-445b-b4ed-ec237227b7c7" elementFormDefault="qualified">
    <xsd:import namespace="http://schemas.microsoft.com/office/2006/documentManagement/types"/>
    <xsd:import namespace="http://schemas.microsoft.com/office/infopath/2007/PartnerControls"/>
    <xsd:element name="Set_x0020_Title" ma:index="25" nillable="true" ma:displayName="Set Title" ma:internalName="Set_x0020_Titl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2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5efe2f-0750-44b0-abb5-a08981dcefeb" elementFormDefault="qualified">
    <xsd:import namespace="http://schemas.microsoft.com/office/2006/documentManagement/types"/>
    <xsd:import namespace="http://schemas.microsoft.com/office/infopath/2007/PartnerControls"/>
    <xsd:element name="LastSharedByUser" ma:index="26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7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c98d6304-ef80-400f-a9a4-6bf19f5e9c35"/>
    <ds:schemaRef ds:uri="dc5efe2f-0750-44b0-abb5-a08981dcefeb"/>
    <ds:schemaRef ds:uri="10352577-9e21-445b-b4ed-ec237227b7c7"/>
    <ds:schemaRef ds:uri="http://purl.org/dc/elements/1.1/"/>
    <ds:schemaRef ds:uri="http://schemas.microsoft.com/office/2006/metadata/properties"/>
    <ds:schemaRef ds:uri="6db620f7-0d53-464e-a50c-1a11cd1f2ab1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9A66456-F322-43AD-BB62-6A85C3846D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98d6304-ef80-400f-a9a4-6bf19f5e9c35"/>
    <ds:schemaRef ds:uri="6db620f7-0d53-464e-a50c-1a11cd1f2ab1"/>
    <ds:schemaRef ds:uri="10352577-9e21-445b-b4ed-ec237227b7c7"/>
    <ds:schemaRef ds:uri="dc5efe2f-0750-44b0-abb5-a08981dcef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714513_TC17_PPT_Template_0508</Template>
  <TotalTime>9965</TotalTime>
  <Words>1507</Words>
  <Application>Microsoft Macintosh PowerPoint</Application>
  <PresentationFormat>Custom</PresentationFormat>
  <Paragraphs>289</Paragraphs>
  <Slides>44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 Black</vt:lpstr>
      <vt:lpstr>Consolas</vt:lpstr>
      <vt:lpstr>Helvetica</vt:lpstr>
      <vt:lpstr>Segoe UI</vt:lpstr>
      <vt:lpstr>Arial</vt:lpstr>
      <vt:lpstr>714513_TC17_PPT_Template_0428</vt:lpstr>
      <vt:lpstr>PowerPoint Presentation</vt:lpstr>
      <vt:lpstr>DATA ALERT!  (It caught your attention, didn’t it?) </vt:lpstr>
      <vt:lpstr>Sujit Chaubal – Senior Software Engineer Jason Barile – Senior Software Engineer Evan McLain – Staff Software Engineer Jason Miller – Sales Consultant Jesse Sturges – Sales Consultant Jake Kinstler – Product Trainer </vt:lpstr>
      <vt:lpstr>Goals</vt:lpstr>
      <vt:lpstr>Agenda</vt:lpstr>
      <vt:lpstr>MATERIALS</vt:lpstr>
      <vt:lpstr>Materials</vt:lpstr>
      <vt:lpstr>Just the Basics</vt:lpstr>
      <vt:lpstr>PowerPoint Presentation</vt:lpstr>
      <vt:lpstr>Busy people need to make time to see their dashboard to know if their data is on track.    </vt:lpstr>
      <vt:lpstr>Follow Along (or don’t)  </vt:lpstr>
      <vt:lpstr>The Zen of Alerts</vt:lpstr>
      <vt:lpstr>The Power of Knowledge</vt:lpstr>
      <vt:lpstr>The POWER of knowledge</vt:lpstr>
      <vt:lpstr>Does it Alert?! – Part 1</vt:lpstr>
      <vt:lpstr>Does it Alert ?! – Part 2</vt:lpstr>
      <vt:lpstr>Working this weekend? </vt:lpstr>
      <vt:lpstr>That Personal Touch</vt:lpstr>
      <vt:lpstr>Recap</vt:lpstr>
      <vt:lpstr>PowerPoint Presentation</vt:lpstr>
      <vt:lpstr>Detecting &amp; Addressing Alert Issues</vt:lpstr>
      <vt:lpstr>Types of Problems</vt:lpstr>
      <vt:lpstr>Viz Changed</vt:lpstr>
      <vt:lpstr>Data Source Errors </vt:lpstr>
      <vt:lpstr>Long Evaluation Times</vt:lpstr>
      <vt:lpstr>PowerPoint Presentation</vt:lpstr>
      <vt:lpstr>Load Management</vt:lpstr>
      <vt:lpstr>What to know about Backgrounders</vt:lpstr>
      <vt:lpstr>Server Architecture</vt:lpstr>
      <vt:lpstr>Monitor Alerts</vt:lpstr>
      <vt:lpstr>Admin Status Views</vt:lpstr>
      <vt:lpstr>Perfmon</vt:lpstr>
      <vt:lpstr>Tabmon!</vt:lpstr>
      <vt:lpstr>Log Analysis (Logshark)</vt:lpstr>
      <vt:lpstr>PostgreSQL</vt:lpstr>
      <vt:lpstr>Where to find data alert data in PostgreSQL?</vt:lpstr>
      <vt:lpstr>PowerPoint Presentation</vt:lpstr>
      <vt:lpstr>Recap</vt:lpstr>
      <vt:lpstr>Final Thoughts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Tableau Software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Gaetan Bailby</dc:creator>
  <cp:keywords>Tableau Conference 2016</cp:keywords>
  <cp:lastModifiedBy>Candy Wong</cp:lastModifiedBy>
  <cp:revision>147</cp:revision>
  <dcterms:created xsi:type="dcterms:W3CDTF">2017-07-28T12:12:50Z</dcterms:created>
  <dcterms:modified xsi:type="dcterms:W3CDTF">2017-10-05T17:56:31Z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0x010100E4CB9DA00565F94A80E3C5606A64B3DB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Review Status">
    <vt:lpwstr>1;#Choose review status|6376407a-4a41-45ae-9b47-2fcceb958569</vt:lpwstr>
  </property>
  <property fmtid="{D5CDD505-2E9C-101B-9397-08002B2CF9AE}" pid="12" name="Tableau Release">
    <vt:lpwstr>2;#Choose Tableau release|6f59edea-75fd-4803-9933-6e0099054a80</vt:lpwstr>
  </property>
  <property fmtid="{D5CDD505-2E9C-101B-9397-08002B2CF9AE}" pid="13" name="Tableau Product">
    <vt:lpwstr>3;#Choose product name|7eb4a92d-7818-4d95-a8a6-f31b1c526cac</vt:lpwstr>
  </property>
  <property fmtid="{D5CDD505-2E9C-101B-9397-08002B2CF9AE}" pid="14" name="Document Type">
    <vt:lpwstr>4;#Choose document type|4dbde5a1-9c25-4727-9416-4849bdff3186</vt:lpwstr>
  </property>
</Properties>
</file>